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30" r:id="rId3"/>
    <p:sldId id="257" r:id="rId4"/>
    <p:sldId id="348" r:id="rId5"/>
    <p:sldId id="419" r:id="rId6"/>
    <p:sldId id="260" r:id="rId7"/>
    <p:sldId id="359" r:id="rId8"/>
    <p:sldId id="261" r:id="rId9"/>
    <p:sldId id="262" r:id="rId10"/>
    <p:sldId id="360" r:id="rId11"/>
    <p:sldId id="333" r:id="rId12"/>
    <p:sldId id="263" r:id="rId13"/>
    <p:sldId id="475" r:id="rId14"/>
    <p:sldId id="265" r:id="rId15"/>
    <p:sldId id="264" r:id="rId16"/>
    <p:sldId id="331" r:id="rId17"/>
    <p:sldId id="332" r:id="rId18"/>
    <p:sldId id="459" r:id="rId19"/>
    <p:sldId id="267" r:id="rId20"/>
    <p:sldId id="457" r:id="rId21"/>
    <p:sldId id="268" r:id="rId22"/>
    <p:sldId id="269" r:id="rId23"/>
    <p:sldId id="421" r:id="rId24"/>
    <p:sldId id="422" r:id="rId25"/>
    <p:sldId id="423" r:id="rId26"/>
    <p:sldId id="425" r:id="rId27"/>
    <p:sldId id="424" r:id="rId28"/>
    <p:sldId id="337" r:id="rId29"/>
    <p:sldId id="342" r:id="rId30"/>
    <p:sldId id="338" r:id="rId31"/>
    <p:sldId id="339" r:id="rId32"/>
    <p:sldId id="343" r:id="rId33"/>
    <p:sldId id="426" r:id="rId34"/>
    <p:sldId id="341" r:id="rId35"/>
    <p:sldId id="476" r:id="rId36"/>
    <p:sldId id="340" r:id="rId37"/>
    <p:sldId id="361" r:id="rId38"/>
    <p:sldId id="272" r:id="rId39"/>
    <p:sldId id="273" r:id="rId40"/>
    <p:sldId id="427" r:id="rId41"/>
    <p:sldId id="344" r:id="rId42"/>
    <p:sldId id="274" r:id="rId43"/>
    <p:sldId id="275" r:id="rId44"/>
    <p:sldId id="345" r:id="rId45"/>
    <p:sldId id="437" r:id="rId46"/>
    <p:sldId id="276" r:id="rId47"/>
    <p:sldId id="277" r:id="rId48"/>
    <p:sldId id="278" r:id="rId49"/>
    <p:sldId id="358" r:id="rId50"/>
    <p:sldId id="279" r:id="rId51"/>
    <p:sldId id="280" r:id="rId52"/>
    <p:sldId id="458" r:id="rId53"/>
    <p:sldId id="281" r:id="rId54"/>
    <p:sldId id="357" r:id="rId55"/>
    <p:sldId id="466" r:id="rId56"/>
    <p:sldId id="467" r:id="rId57"/>
    <p:sldId id="349" r:id="rId58"/>
    <p:sldId id="285" r:id="rId59"/>
    <p:sldId id="286" r:id="rId60"/>
    <p:sldId id="287" r:id="rId61"/>
    <p:sldId id="288" r:id="rId62"/>
    <p:sldId id="293" r:id="rId63"/>
    <p:sldId id="365" r:id="rId64"/>
    <p:sldId id="364" r:id="rId65"/>
    <p:sldId id="294" r:id="rId66"/>
    <p:sldId id="295" r:id="rId67"/>
    <p:sldId id="429" r:id="rId68"/>
    <p:sldId id="296" r:id="rId69"/>
    <p:sldId id="473" r:id="rId70"/>
    <p:sldId id="468" r:id="rId71"/>
    <p:sldId id="472" r:id="rId72"/>
    <p:sldId id="469" r:id="rId73"/>
    <p:sldId id="470" r:id="rId74"/>
    <p:sldId id="471" r:id="rId75"/>
    <p:sldId id="301" r:id="rId76"/>
    <p:sldId id="302" r:id="rId77"/>
    <p:sldId id="474" r:id="rId7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72" autoAdjust="0"/>
  </p:normalViewPr>
  <p:slideViewPr>
    <p:cSldViewPr>
      <p:cViewPr varScale="1">
        <p:scale>
          <a:sx n="80" d="100"/>
          <a:sy n="80" d="100"/>
        </p:scale>
        <p:origin x="1522"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C8AB486D-8E0E-4811-98AD-679EDC2A1576}" type="datetimeFigureOut">
              <a:rPr lang="zh-CN" altLang="en-US"/>
              <a:pPr>
                <a:defRPr/>
              </a:pPr>
              <a:t>2020/9/15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21654F8-D15D-491F-AA9D-C756496BB72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aike.baidu.com/view/279515.htm"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baike.baidu.com/view/692979.htm" TargetMode="External"/><Relationship Id="rId4" Type="http://schemas.openxmlformats.org/officeDocument/2006/relationships/hyperlink" Target="http://baike.baidu.com/view/66423.ht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baike.baidu.com/view/82174.htm" TargetMode="External"/><Relationship Id="rId3" Type="http://schemas.openxmlformats.org/officeDocument/2006/relationships/hyperlink" Target="http://baike.baidu.com/view/205553.htm" TargetMode="External"/><Relationship Id="rId7" Type="http://schemas.openxmlformats.org/officeDocument/2006/relationships/hyperlink" Target="http://baike.baidu.com/view/3815413.htm" TargetMode="External"/><Relationship Id="rId12" Type="http://schemas.openxmlformats.org/officeDocument/2006/relationships/hyperlink" Target="http://baike.baidu.com/view/3333.htm" TargetMode="External"/><Relationship Id="rId2" Type="http://schemas.openxmlformats.org/officeDocument/2006/relationships/slide" Target="../slides/slide59.xml"/><Relationship Id="rId1" Type="http://schemas.openxmlformats.org/officeDocument/2006/relationships/notesMaster" Target="../notesMasters/notesMaster1.xml"/><Relationship Id="rId6" Type="http://schemas.openxmlformats.org/officeDocument/2006/relationships/hyperlink" Target="http://baike.baidu.com/view/612611.htm" TargetMode="External"/><Relationship Id="rId11" Type="http://schemas.openxmlformats.org/officeDocument/2006/relationships/hyperlink" Target="http://baike.baidu.com/view/1388252.htm" TargetMode="External"/><Relationship Id="rId5" Type="http://schemas.openxmlformats.org/officeDocument/2006/relationships/hyperlink" Target="http://baike.baidu.com/view/170129.htm" TargetMode="External"/><Relationship Id="rId10" Type="http://schemas.openxmlformats.org/officeDocument/2006/relationships/hyperlink" Target="http://baike.baidu.com/view/271895.htm" TargetMode="External"/><Relationship Id="rId4" Type="http://schemas.openxmlformats.org/officeDocument/2006/relationships/hyperlink" Target="http://baike.baidu.com/view/261680.htm" TargetMode="External"/><Relationship Id="rId9" Type="http://schemas.openxmlformats.org/officeDocument/2006/relationships/hyperlink" Target="http://baike.baidu.com/view/454441.ht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aike.baidu.com/view/261680.htm"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baike.baidu.com/view/1608958.ht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aike.baidu.com/view/781.htm" TargetMode="External"/><Relationship Id="rId2" Type="http://schemas.openxmlformats.org/officeDocument/2006/relationships/slide" Target="../slides/slide76.xml"/><Relationship Id="rId1" Type="http://schemas.openxmlformats.org/officeDocument/2006/relationships/notesMaster" Target="../notesMasters/notesMaster1.xml"/><Relationship Id="rId5" Type="http://schemas.openxmlformats.org/officeDocument/2006/relationships/hyperlink" Target="http://baike.baidu.com/view/686353.htm" TargetMode="External"/><Relationship Id="rId4" Type="http://schemas.openxmlformats.org/officeDocument/2006/relationships/hyperlink" Target="http://baike.baidu.com/view/921739.htm"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baike.baidu.com/view/781.htm" TargetMode="External"/><Relationship Id="rId2" Type="http://schemas.openxmlformats.org/officeDocument/2006/relationships/slide" Target="../slides/slide77.xml"/><Relationship Id="rId1" Type="http://schemas.openxmlformats.org/officeDocument/2006/relationships/notesMaster" Target="../notesMasters/notesMaster1.xml"/><Relationship Id="rId5" Type="http://schemas.openxmlformats.org/officeDocument/2006/relationships/hyperlink" Target="http://baike.baidu.com/view/686353.htm" TargetMode="External"/><Relationship Id="rId4" Type="http://schemas.openxmlformats.org/officeDocument/2006/relationships/hyperlink" Target="http://baike.baidu.com/view/921739.ht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8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AD753D3-D6F9-4221-A2AA-6B925EBE518A}" type="slidenum">
              <a:rPr lang="zh-CN" altLang="en-US" smtClean="0">
                <a:solidFill>
                  <a:srgbClr val="000000"/>
                </a:solidFill>
              </a:rPr>
              <a:pPr/>
              <a:t>1</a:t>
            </a:fld>
            <a:endParaRPr lang="zh-CN" altLang="en-US" smtClean="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红海是世界上含盐度最高的海。其北部含盐度达</a:t>
            </a:r>
            <a:r>
              <a:rPr lang="en-US" altLang="zh-CN" smtClean="0"/>
              <a:t>4.1</a:t>
            </a:r>
            <a:r>
              <a:rPr lang="zh-CN" altLang="en-US" smtClean="0"/>
              <a:t>～</a:t>
            </a:r>
            <a:r>
              <a:rPr lang="en-US" altLang="zh-CN" smtClean="0"/>
              <a:t>4.2</a:t>
            </a:r>
            <a:r>
              <a:rPr lang="zh-CN" altLang="en-US" smtClean="0"/>
              <a:t>％，南部约</a:t>
            </a:r>
            <a:r>
              <a:rPr lang="en-US" altLang="zh-CN" smtClean="0"/>
              <a:t>3.7</a:t>
            </a:r>
            <a:r>
              <a:rPr lang="zh-CN" altLang="en-US" smtClean="0"/>
              <a:t>％，深海底个别地点可达</a:t>
            </a:r>
            <a:r>
              <a:rPr lang="en-US" altLang="zh-CN" smtClean="0"/>
              <a:t>27</a:t>
            </a:r>
            <a:r>
              <a:rPr lang="zh-CN" altLang="en-US" smtClean="0"/>
              <a:t>％以上。造成红海含盐度高的因素很多。主要是，北回归线横穿海域中部，受副热带高压和东北信风带控制，气温高，全年有</a:t>
            </a:r>
            <a:r>
              <a:rPr lang="en-US" altLang="zh-CN" smtClean="0"/>
              <a:t>6</a:t>
            </a:r>
            <a:r>
              <a:rPr lang="zh-CN" altLang="en-US" smtClean="0"/>
              <a:t>～</a:t>
            </a:r>
            <a:r>
              <a:rPr lang="en-US" altLang="zh-CN" smtClean="0"/>
              <a:t>8</a:t>
            </a:r>
            <a:r>
              <a:rPr lang="zh-CN" altLang="en-US" smtClean="0"/>
              <a:t>个月平均气温超过</a:t>
            </a:r>
            <a:r>
              <a:rPr lang="en-US" altLang="zh-CN" smtClean="0"/>
              <a:t>30℃</a:t>
            </a:r>
            <a:r>
              <a:rPr lang="zh-CN" altLang="en-US" smtClean="0"/>
              <a:t>，夏季</a:t>
            </a:r>
            <a:r>
              <a:rPr lang="en-US" altLang="zh-CN" smtClean="0"/>
              <a:t>35℃</a:t>
            </a:r>
            <a:r>
              <a:rPr lang="zh-CN" altLang="en-US" smtClean="0"/>
              <a:t>以上，冬季</a:t>
            </a:r>
            <a:r>
              <a:rPr lang="en-US" altLang="zh-CN" smtClean="0"/>
              <a:t>25℃“</a:t>
            </a:r>
            <a:r>
              <a:rPr lang="zh-CN" altLang="en-US" smtClean="0"/>
              <a:t>以上；全年干燥，年降水量少于</a:t>
            </a:r>
            <a:r>
              <a:rPr lang="en-US" altLang="zh-CN" smtClean="0"/>
              <a:t>200</a:t>
            </a:r>
            <a:r>
              <a:rPr lang="zh-CN" altLang="en-US" smtClean="0"/>
              <a:t>毫米，日照强烈，年蒸发量达</a:t>
            </a:r>
            <a:r>
              <a:rPr lang="en-US" altLang="zh-CN" smtClean="0"/>
              <a:t>2000</a:t>
            </a:r>
            <a:r>
              <a:rPr lang="zh-CN" altLang="en-US" smtClean="0"/>
              <a:t>毫米，大大超过降水量；两岸没有常年河川注入，得不到淡水补充；海域呈封闭状态，唯一沟通大洋的温德海峡，有丕林岛及水下岩岭，水体交换受限制。 </a:t>
            </a:r>
            <a:br>
              <a:rPr lang="zh-CN" altLang="en-US" smtClean="0"/>
            </a:br>
            <a:endParaRPr lang="zh-CN" altLang="en-US" smtClean="0"/>
          </a:p>
          <a:p>
            <a:endParaRPr lang="zh-CN" altLang="en-US" smtClean="0"/>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9456339-4B3E-49F2-A495-AC371484297B}" type="slidenum">
              <a:rPr lang="zh-CN" altLang="en-US" smtClean="0"/>
              <a:pPr/>
              <a:t>38</a:t>
            </a:fld>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比重也称</a:t>
            </a:r>
            <a:r>
              <a:rPr lang="zh-CN" altLang="en-US" smtClean="0">
                <a:hlinkClick r:id="rId3"/>
              </a:rPr>
              <a:t>相对密度</a:t>
            </a:r>
            <a:r>
              <a:rPr lang="zh-CN" altLang="en-US" smtClean="0"/>
              <a:t>，固体和液体的比重是该物质（完全密实状态）的密度与在</a:t>
            </a:r>
            <a:r>
              <a:rPr lang="zh-CN" altLang="en-US" smtClean="0">
                <a:hlinkClick r:id="rId4"/>
              </a:rPr>
              <a:t>标准大气压</a:t>
            </a:r>
            <a:r>
              <a:rPr lang="zh-CN" altLang="en-US" smtClean="0"/>
              <a:t>，</a:t>
            </a:r>
            <a:r>
              <a:rPr lang="en-US" altLang="zh-CN" smtClean="0"/>
              <a:t>3.98℃</a:t>
            </a:r>
            <a:r>
              <a:rPr lang="zh-CN" altLang="en-US" smtClean="0"/>
              <a:t>时纯</a:t>
            </a:r>
            <a:r>
              <a:rPr lang="en-US" altLang="zh-CN" smtClean="0"/>
              <a:t>H</a:t>
            </a:r>
            <a:r>
              <a:rPr lang="en-US" altLang="zh-CN" baseline="-25000" smtClean="0"/>
              <a:t>2</a:t>
            </a:r>
            <a:r>
              <a:rPr lang="en-US" altLang="zh-CN" smtClean="0"/>
              <a:t>O</a:t>
            </a:r>
            <a:r>
              <a:rPr lang="zh-CN" altLang="en-US" smtClean="0"/>
              <a:t>下的密度（</a:t>
            </a:r>
            <a:r>
              <a:rPr lang="en-US" altLang="zh-CN" smtClean="0"/>
              <a:t>999.972 kg/m</a:t>
            </a:r>
            <a:r>
              <a:rPr lang="en-US" altLang="zh-CN" baseline="30000" smtClean="0"/>
              <a:t>3</a:t>
            </a:r>
            <a:r>
              <a:rPr lang="zh-CN" altLang="en-US" smtClean="0"/>
              <a:t>）的比值。气体的比重是指该气体的密度与标准状况下空气密度的比值。液体或固体的比重说明了它们在另一种流体中是下沉还是漂浮。比重是</a:t>
            </a:r>
            <a:r>
              <a:rPr lang="zh-CN" altLang="en-US" smtClean="0">
                <a:hlinkClick r:id="rId5"/>
              </a:rPr>
              <a:t>无量纲量</a:t>
            </a:r>
            <a:r>
              <a:rPr lang="en-US" altLang="zh-CN" smtClean="0"/>
              <a:t>,</a:t>
            </a:r>
            <a:r>
              <a:rPr lang="zh-CN" altLang="en-US" smtClean="0"/>
              <a:t>即比重是无单位的值，一般情形下随温度、压力而变。比重简写为</a:t>
            </a:r>
            <a:r>
              <a:rPr lang="en-US" altLang="zh-CN" smtClean="0"/>
              <a:t>s.g.</a:t>
            </a:r>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E187C0-43AF-4356-9DE0-BF9F1D2919F9}" type="slidenum">
              <a:rPr lang="zh-CN" altLang="en-US" smtClean="0"/>
              <a:pPr/>
              <a:t>42</a:t>
            </a:fld>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194120F-7F74-4CB5-A23F-9051FCB683E9}" type="slidenum">
              <a:rPr lang="zh-CN" altLang="en-US" smtClean="0"/>
              <a:pPr/>
              <a:t>44</a:t>
            </a:fld>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6ABC6A3-C7B1-4B90-908B-F7E1B5440149}" type="slidenum">
              <a:rPr lang="zh-CN" altLang="en-US" smtClean="0"/>
              <a:pPr/>
              <a:t>46</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20938F22-E10A-46F2-8391-41DB2077B3EF}" type="slidenum">
              <a:rPr lang="en-US" altLang="zh-CN" smtClean="0">
                <a:solidFill>
                  <a:srgbClr val="000000"/>
                </a:solidFill>
              </a:rPr>
              <a:pPr/>
              <a:t>48</a:t>
            </a:fld>
            <a:endParaRPr lang="en-US" altLang="zh-CN" smtClean="0">
              <a:solidFill>
                <a:srgbClr val="000000"/>
              </a:solidFill>
            </a:endParaRPr>
          </a:p>
        </p:txBody>
      </p:sp>
      <p:sp>
        <p:nvSpPr>
          <p:cNvPr id="7987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7987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lgn="just"/>
            <a:r>
              <a:rPr lang="zh-CN" altLang="en-US" smtClean="0">
                <a:latin typeface="宋体" panose="02010600030101010101" pitchFamily="2" charset="-122"/>
                <a:cs typeface="Times New Roman" panose="02020603050405020304" pitchFamily="18" charset="0"/>
              </a:rPr>
              <a:t>海水密度：海水的密度比纯水大，约为</a:t>
            </a:r>
            <a:r>
              <a:rPr lang="en-US" altLang="zh-CN" smtClean="0">
                <a:latin typeface="宋体" panose="02010600030101010101" pitchFamily="2" charset="-122"/>
                <a:cs typeface="Times New Roman" panose="02020603050405020304" pitchFamily="18" charset="0"/>
              </a:rPr>
              <a:t>1.022</a:t>
            </a:r>
            <a:r>
              <a:rPr lang="zh-CN" altLang="en-US" smtClean="0">
                <a:latin typeface="宋体" panose="02010600030101010101" pitchFamily="2" charset="-122"/>
                <a:cs typeface="Times New Roman" panose="02020603050405020304" pitchFamily="18" charset="0"/>
              </a:rPr>
              <a:t>一</a:t>
            </a:r>
            <a:r>
              <a:rPr lang="en-US" altLang="zh-CN" smtClean="0">
                <a:latin typeface="宋体" panose="02010600030101010101" pitchFamily="2" charset="-122"/>
                <a:cs typeface="Times New Roman" panose="02020603050405020304" pitchFamily="18" charset="0"/>
              </a:rPr>
              <a:t>1</a:t>
            </a:r>
            <a:r>
              <a:rPr lang="zh-CN" altLang="en-US" smtClean="0">
                <a:latin typeface="宋体" panose="02010600030101010101" pitchFamily="2" charset="-122"/>
                <a:cs typeface="Times New Roman" panose="02020603050405020304" pitchFamily="18" charset="0"/>
              </a:rPr>
              <a:t>．</a:t>
            </a:r>
            <a:r>
              <a:rPr lang="en-US" altLang="zh-CN" smtClean="0">
                <a:latin typeface="宋体" panose="02010600030101010101" pitchFamily="2" charset="-122"/>
                <a:cs typeface="Times New Roman" panose="02020603050405020304" pitchFamily="18" charset="0"/>
              </a:rPr>
              <a:t>028g</a:t>
            </a:r>
            <a:r>
              <a:rPr lang="zh-CN" altLang="en-US" smtClean="0">
                <a:latin typeface="宋体" panose="02010600030101010101" pitchFamily="2" charset="-122"/>
                <a:cs typeface="Times New Roman" panose="02020603050405020304" pitchFamily="18" charset="0"/>
              </a:rPr>
              <a:t>／</a:t>
            </a:r>
            <a:r>
              <a:rPr lang="en-US" altLang="zh-CN" smtClean="0">
                <a:latin typeface="宋体" panose="02010600030101010101" pitchFamily="2" charset="-122"/>
                <a:cs typeface="Times New Roman" panose="02020603050405020304" pitchFamily="18" charset="0"/>
              </a:rPr>
              <a:t>cm</a:t>
            </a:r>
            <a:r>
              <a:rPr lang="zh-CN" altLang="en-US" smtClean="0">
                <a:latin typeface="宋体" panose="02010600030101010101" pitchFamily="2" charset="-122"/>
                <a:cs typeface="Times New Roman" panose="02020603050405020304" pitchFamily="18" charset="0"/>
              </a:rPr>
              <a:t>。它随温度、盐度和压强而变化。温度升高时密度减小，盐度增加时密度增大，气压加大时密度增大。纯水以</a:t>
            </a:r>
            <a:r>
              <a:rPr lang="en-US" altLang="zh-CN" smtClean="0">
                <a:latin typeface="宋体" panose="02010600030101010101" pitchFamily="2" charset="-122"/>
                <a:cs typeface="Times New Roman" panose="02020603050405020304" pitchFamily="18" charset="0"/>
              </a:rPr>
              <a:t>4℃</a:t>
            </a:r>
            <a:r>
              <a:rPr lang="zh-CN" altLang="en-US" smtClean="0">
                <a:latin typeface="宋体" panose="02010600030101010101" pitchFamily="2" charset="-122"/>
                <a:cs typeface="Times New Roman" panose="02020603050405020304" pitchFamily="18" charset="0"/>
              </a:rPr>
              <a:t>时密度大大，当盐度为</a:t>
            </a:r>
            <a:r>
              <a:rPr lang="en-US" altLang="zh-CN" smtClean="0">
                <a:latin typeface="宋体" panose="02010600030101010101" pitchFamily="2" charset="-122"/>
                <a:cs typeface="Times New Roman" panose="02020603050405020304" pitchFamily="18" charset="0"/>
              </a:rPr>
              <a:t>2.47</a:t>
            </a:r>
            <a:r>
              <a:rPr lang="zh-CN" altLang="en-US" smtClean="0">
                <a:latin typeface="宋体" panose="02010600030101010101" pitchFamily="2" charset="-122"/>
                <a:cs typeface="Times New Roman" panose="02020603050405020304" pitchFamily="18" charset="0"/>
              </a:rPr>
              <a:t>％对，最大密度的温度与结冰温度为一</a:t>
            </a:r>
            <a:r>
              <a:rPr lang="en-US" altLang="zh-CN" smtClean="0">
                <a:latin typeface="宋体" panose="02010600030101010101" pitchFamily="2" charset="-122"/>
                <a:cs typeface="Times New Roman" panose="02020603050405020304" pitchFamily="18" charset="0"/>
              </a:rPr>
              <a:t>1</a:t>
            </a:r>
            <a:r>
              <a:rPr lang="zh-CN" altLang="en-US" smtClean="0">
                <a:latin typeface="宋体" panose="02010600030101010101" pitchFamily="2" charset="-122"/>
                <a:cs typeface="Times New Roman" panose="02020603050405020304" pitchFamily="18" charset="0"/>
              </a:rPr>
              <a:t>．</a:t>
            </a:r>
            <a:r>
              <a:rPr lang="en-US" altLang="zh-CN" smtClean="0">
                <a:latin typeface="宋体" panose="02010600030101010101" pitchFamily="2" charset="-122"/>
                <a:cs typeface="Times New Roman" panose="02020603050405020304" pitchFamily="18" charset="0"/>
              </a:rPr>
              <a:t>332℃</a:t>
            </a:r>
            <a:r>
              <a:rPr lang="zh-CN" altLang="en-US" smtClean="0">
                <a:latin typeface="宋体" panose="02010600030101010101" pitchFamily="2" charset="-122"/>
                <a:cs typeface="Times New Roman" panose="02020603050405020304" pitchFamily="18" charset="0"/>
              </a:rPr>
              <a:t>。通常情况下海水盐度为</a:t>
            </a:r>
            <a:r>
              <a:rPr lang="en-US" altLang="zh-CN" smtClean="0">
                <a:latin typeface="宋体" panose="02010600030101010101" pitchFamily="2" charset="-122"/>
                <a:cs typeface="Times New Roman" panose="02020603050405020304" pitchFamily="18" charset="0"/>
              </a:rPr>
              <a:t>3.46</a:t>
            </a:r>
            <a:r>
              <a:rPr lang="zh-CN" altLang="en-US" smtClean="0">
                <a:latin typeface="宋体" panose="02010600030101010101" pitchFamily="2" charset="-122"/>
                <a:cs typeface="Times New Roman" panose="02020603050405020304" pitchFamily="18" charset="0"/>
              </a:rPr>
              <a:t>％（死海盐度最高，达</a:t>
            </a:r>
            <a:r>
              <a:rPr lang="en-US" altLang="zh-CN" smtClean="0">
                <a:latin typeface="宋体" panose="02010600030101010101" pitchFamily="2" charset="-122"/>
                <a:cs typeface="Times New Roman" panose="02020603050405020304" pitchFamily="18" charset="0"/>
              </a:rPr>
              <a:t>30</a:t>
            </a:r>
            <a:r>
              <a:rPr lang="zh-CN" altLang="en-US" smtClean="0">
                <a:latin typeface="宋体" panose="02010600030101010101" pitchFamily="2" charset="-122"/>
                <a:cs typeface="Times New Roman" panose="02020603050405020304" pitchFamily="18" charset="0"/>
              </a:rPr>
              <a:t>％</a:t>
            </a:r>
            <a:r>
              <a:rPr lang="en-US" altLang="zh-CN" smtClean="0">
                <a:latin typeface="Courier New" panose="02070309020205020404" pitchFamily="49" charset="0"/>
                <a:cs typeface="Times New Roman" panose="02020603050405020304" pitchFamily="18" charset="0"/>
              </a:rPr>
              <a:t>——</a:t>
            </a:r>
            <a:r>
              <a:rPr lang="zh-CN" altLang="en-US" smtClean="0">
                <a:latin typeface="宋体" panose="02010600030101010101" pitchFamily="2" charset="-122"/>
                <a:cs typeface="Times New Roman" panose="02020603050405020304" pitchFamily="18" charset="0"/>
              </a:rPr>
              <a:t>死海是咸水湖），所以，最大密度的温度比结冰温度低</a:t>
            </a:r>
          </a:p>
          <a:p>
            <a:pPr>
              <a:spcBef>
                <a:spcPct val="0"/>
              </a:spcBef>
            </a:pPr>
            <a:r>
              <a:rPr lang="zh-CN" altLang="en-US" sz="1800" smtClean="0">
                <a:latin typeface="华文细黑" panose="02010600040101010101" pitchFamily="2" charset="-122"/>
                <a:ea typeface="华文细黑" panose="02010600040101010101" pitchFamily="2" charset="-122"/>
              </a:rPr>
              <a:t>海水的密度会随着季节产生变化．轮船有一条</a:t>
            </a:r>
            <a:r>
              <a:rPr lang="zh-CN" altLang="en-US" sz="1800" smtClean="0">
                <a:latin typeface="Times New Roman" panose="02020603050405020304" pitchFamily="18" charset="0"/>
                <a:ea typeface="华文细黑" panose="02010600040101010101" pitchFamily="2" charset="-122"/>
              </a:rPr>
              <a:t>“</a:t>
            </a:r>
            <a:r>
              <a:rPr lang="zh-CN" altLang="en-US" sz="1800" smtClean="0">
                <a:latin typeface="华文细黑" panose="02010600040101010101" pitchFamily="2" charset="-122"/>
                <a:ea typeface="华文细黑" panose="02010600040101010101" pitchFamily="2" charset="-122"/>
              </a:rPr>
              <a:t>吃水线</a:t>
            </a:r>
            <a:r>
              <a:rPr lang="zh-CN" altLang="en-US" sz="1800" smtClean="0">
                <a:latin typeface="Times New Roman" panose="02020603050405020304" pitchFamily="18" charset="0"/>
                <a:ea typeface="华文细黑" panose="02010600040101010101" pitchFamily="2" charset="-122"/>
              </a:rPr>
              <a:t>”</a:t>
            </a:r>
            <a:r>
              <a:rPr lang="zh-CN" altLang="en-US" sz="1800" smtClean="0">
                <a:latin typeface="华文细黑" panose="02010600040101010101" pitchFamily="2" charset="-122"/>
                <a:ea typeface="华文细黑" panose="02010600040101010101" pitchFamily="2" charset="-122"/>
              </a:rPr>
              <a:t>．它是货船在海水里装货的标准．</a:t>
            </a:r>
            <a:r>
              <a:rPr lang="zh-CN" altLang="en-US" sz="1800" smtClean="0">
                <a:latin typeface="Times New Roman" panose="02020603050405020304" pitchFamily="18" charset="0"/>
                <a:ea typeface="华文细黑" panose="02010600040101010101" pitchFamily="2" charset="-122"/>
              </a:rPr>
              <a:t>“</a:t>
            </a:r>
            <a:r>
              <a:rPr lang="zh-CN" altLang="en-US" sz="1800" smtClean="0">
                <a:latin typeface="华文细黑" panose="02010600040101010101" pitchFamily="2" charset="-122"/>
                <a:ea typeface="华文细黑" panose="02010600040101010101" pitchFamily="2" charset="-122"/>
              </a:rPr>
              <a:t>吃水线</a:t>
            </a:r>
            <a:r>
              <a:rPr lang="zh-CN" altLang="en-US" sz="1800" smtClean="0">
                <a:latin typeface="Times New Roman" panose="02020603050405020304" pitchFamily="18" charset="0"/>
                <a:ea typeface="华文细黑" panose="02010600040101010101" pitchFamily="2" charset="-122"/>
              </a:rPr>
              <a:t>”</a:t>
            </a:r>
            <a:r>
              <a:rPr lang="zh-CN" altLang="en-US" sz="1800" smtClean="0">
                <a:latin typeface="华文细黑" panose="02010600040101010101" pitchFamily="2" charset="-122"/>
                <a:ea typeface="华文细黑" panose="02010600040101010101" pitchFamily="2" charset="-122"/>
              </a:rPr>
              <a:t>下有四条短线，是货船在不同海区，不同季节使用的装货标准．这与海水的密度有关</a:t>
            </a:r>
          </a:p>
          <a:p>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源于密度基本原理公式的直接测量法</a:t>
            </a:r>
            <a:endParaRPr lang="en-US" altLang="zh-CN" smtClean="0"/>
          </a:p>
          <a:p>
            <a:r>
              <a:rPr lang="zh-CN" altLang="en-US" smtClean="0"/>
              <a:t>利用密度量与某些物理关系的间接测量法。</a:t>
            </a:r>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64F1AB4-F50B-4D8B-92D7-63200A48487F}" type="slidenum">
              <a:rPr lang="zh-CN" altLang="en-US" smtClean="0"/>
              <a:pPr/>
              <a:t>50</a:t>
            </a:fld>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CED6FBE-FA1B-4DD9-A5A1-DB6426EF9F01}" type="slidenum">
              <a:rPr lang="zh-CN" altLang="en-US" smtClean="0"/>
              <a:pPr/>
              <a:t>51</a:t>
            </a:fld>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FC99DB6-4E64-4521-B270-E2ABB6F2112F}" type="slidenum">
              <a:rPr lang="en-US" altLang="zh-CN" smtClean="0"/>
              <a:pPr/>
              <a:t>53</a:t>
            </a:fld>
            <a:endParaRPr lang="en-US" altLang="zh-CN" smtClean="0"/>
          </a:p>
        </p:txBody>
      </p:sp>
      <p:sp>
        <p:nvSpPr>
          <p:cNvPr id="88067"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8068"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zh-CN" altLang="en-US" smtClean="0"/>
              <a:t>中国某测站</a:t>
            </a:r>
            <a:r>
              <a:rPr lang="en-US" altLang="zh-CN" smtClean="0"/>
              <a:t>8</a:t>
            </a:r>
            <a:r>
              <a:rPr lang="zh-CN" altLang="en-US" smtClean="0"/>
              <a:t>月份海水温度、盐度、密度的垂直分布</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A70A7E7B-4B6C-4073-990D-13C39878D994}" type="slidenum">
              <a:rPr lang="en-US" altLang="zh-CN" smtClean="0"/>
              <a:pPr/>
              <a:t>54</a:t>
            </a:fld>
            <a:endParaRPr lang="en-US" altLang="zh-CN" smtClean="0"/>
          </a:p>
        </p:txBody>
      </p:sp>
      <p:sp>
        <p:nvSpPr>
          <p:cNvPr id="9011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90116"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altLang="zh-CN" smtClean="0"/>
              <a:t>1</a:t>
            </a:r>
            <a:r>
              <a:rPr lang="zh-CN" altLang="en-US" smtClean="0"/>
              <a:t>、混合层：海洋的表层（厚度约为</a:t>
            </a:r>
            <a:r>
              <a:rPr lang="en-US" altLang="zh-CN" smtClean="0"/>
              <a:t>100</a:t>
            </a:r>
            <a:r>
              <a:rPr lang="zh-CN" altLang="en-US" smtClean="0"/>
              <a:t>米），受太阳的辐射的加热作用，海水温度较高，密度小，但由于风和波浪的搅拌作用，形成一个基本匀质的水层；称为上混合层，或者季节变化层；</a:t>
            </a:r>
          </a:p>
          <a:p>
            <a:r>
              <a:rPr lang="en-US" altLang="zh-CN" smtClean="0"/>
              <a:t>2</a:t>
            </a:r>
            <a:r>
              <a:rPr lang="zh-CN" altLang="en-US" smtClean="0"/>
              <a:t>、随着海水深度的增加，温度降低，密度增高，在上混合层之下，存在着一个厚度约</a:t>
            </a:r>
            <a:r>
              <a:rPr lang="en-US" altLang="zh-CN" smtClean="0"/>
              <a:t>1000~1500</a:t>
            </a:r>
            <a:r>
              <a:rPr lang="zh-CN" altLang="en-US" smtClean="0"/>
              <a:t>米的约层，海水温度和海水密度、盐度随着海水深度增加而呈现阶越性变化。</a:t>
            </a:r>
          </a:p>
          <a:p>
            <a:r>
              <a:rPr lang="en-US" altLang="zh-CN" smtClean="0"/>
              <a:t>3</a:t>
            </a:r>
            <a:r>
              <a:rPr lang="zh-CN" altLang="en-US" smtClean="0"/>
              <a:t>、跃层之下更深的水层中，温度、盐度、密度的垂直分布几乎处于均匀状态，这一水层称为深海层。</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5BBBBE3-D72D-4F26-BC98-FB830FA0C4BD}" type="slidenum">
              <a:rPr kumimoji="1" lang="en-US" altLang="zh-CN" smtClean="0">
                <a:latin typeface="Times New Roman" panose="02020603050405020304" pitchFamily="18" charset="0"/>
              </a:rPr>
              <a:pPr/>
              <a:t>59</a:t>
            </a:fld>
            <a:endParaRPr kumimoji="1" lang="en-US" altLang="zh-CN" smtClean="0">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r>
              <a:rPr lang="zh-CN" altLang="en-US" sz="2400" b="1" smtClean="0">
                <a:solidFill>
                  <a:srgbClr val="36089C"/>
                </a:solidFill>
              </a:rPr>
              <a:t>海洋中的海水，常年比较稳定地沿着一定方向作大规模的流动，叫做洋流。</a:t>
            </a:r>
          </a:p>
          <a:p>
            <a:pPr eaLnBrk="1" hangingPunct="1"/>
            <a:r>
              <a:rPr lang="zh-CN" altLang="en-US" smtClean="0"/>
              <a:t>海流可以分为暖流和寒流。若海流的水温比到达海区的水温高，则称为</a:t>
            </a:r>
            <a:r>
              <a:rPr lang="zh-CN" altLang="en-US" smtClean="0">
                <a:hlinkClick r:id="rId3"/>
              </a:rPr>
              <a:t>暖流</a:t>
            </a:r>
            <a:r>
              <a:rPr lang="zh-CN" altLang="en-US" smtClean="0"/>
              <a:t>；若海流的水温比到达海区的水温低，则称为寒流。 </a:t>
            </a:r>
            <a:endParaRPr lang="en-US" altLang="zh-CN" smtClean="0"/>
          </a:p>
          <a:p>
            <a:pPr eaLnBrk="1" hangingPunct="1"/>
            <a:endParaRPr lang="en-US" altLang="zh-CN" smtClean="0"/>
          </a:p>
          <a:p>
            <a:pPr eaLnBrk="1" hangingPunct="1"/>
            <a:r>
              <a:rPr lang="zh-CN" altLang="en-US" smtClean="0"/>
              <a:t>洋流又称</a:t>
            </a:r>
            <a:r>
              <a:rPr lang="zh-CN" altLang="en-US" smtClean="0">
                <a:hlinkClick r:id="rId4"/>
              </a:rPr>
              <a:t>海流</a:t>
            </a:r>
            <a:r>
              <a:rPr lang="zh-CN" altLang="en-US" smtClean="0"/>
              <a:t>，海洋中除了由</a:t>
            </a:r>
            <a:r>
              <a:rPr lang="zh-CN" altLang="en-US" smtClean="0">
                <a:hlinkClick r:id="rId5"/>
              </a:rPr>
              <a:t>引潮力</a:t>
            </a:r>
            <a:r>
              <a:rPr lang="zh-CN" altLang="en-US" smtClean="0"/>
              <a:t>引起的潮汐运动外，海水沿一定途径的大规模流动。引起</a:t>
            </a:r>
            <a:r>
              <a:rPr lang="zh-CN" altLang="en-US" smtClean="0">
                <a:hlinkClick r:id="rId4"/>
              </a:rPr>
              <a:t>海流</a:t>
            </a:r>
            <a:r>
              <a:rPr lang="zh-CN" altLang="en-US" smtClean="0"/>
              <a:t>运动的因素可以是风，也可以是热盐效应造成的</a:t>
            </a:r>
            <a:r>
              <a:rPr lang="zh-CN" altLang="en-US" smtClean="0">
                <a:hlinkClick r:id="rId6"/>
              </a:rPr>
              <a:t>海水密度</a:t>
            </a:r>
            <a:r>
              <a:rPr lang="zh-CN" altLang="en-US" smtClean="0"/>
              <a:t>分布的不均匀性。前者表现为作用于海面的</a:t>
            </a:r>
            <a:r>
              <a:rPr lang="zh-CN" altLang="en-US" smtClean="0">
                <a:hlinkClick r:id="rId7"/>
              </a:rPr>
              <a:t>风应力</a:t>
            </a:r>
            <a:r>
              <a:rPr lang="zh-CN" altLang="en-US" smtClean="0"/>
              <a:t>，后者表现为海水中的水平</a:t>
            </a:r>
            <a:r>
              <a:rPr lang="zh-CN" altLang="en-US" smtClean="0">
                <a:hlinkClick r:id="rId8"/>
              </a:rPr>
              <a:t>压强</a:t>
            </a:r>
            <a:r>
              <a:rPr lang="zh-CN" altLang="en-US" smtClean="0">
                <a:hlinkClick r:id="rId9"/>
              </a:rPr>
              <a:t>梯度</a:t>
            </a:r>
            <a:r>
              <a:rPr lang="zh-CN" altLang="en-US" smtClean="0"/>
              <a:t>力。加上</a:t>
            </a:r>
            <a:r>
              <a:rPr lang="zh-CN" altLang="en-US" smtClean="0">
                <a:hlinkClick r:id="rId10"/>
              </a:rPr>
              <a:t>地转偏向力</a:t>
            </a:r>
            <a:r>
              <a:rPr lang="zh-CN" altLang="en-US" smtClean="0"/>
              <a:t>的作用，便造成海水既有水平流动，又有垂直流动。其中</a:t>
            </a:r>
            <a:r>
              <a:rPr lang="zh-CN" altLang="en-US" smtClean="0">
                <a:hlinkClick r:id="rId11"/>
              </a:rPr>
              <a:t>盛行风</a:t>
            </a:r>
            <a:r>
              <a:rPr lang="zh-CN" altLang="en-US" smtClean="0"/>
              <a:t>是风海流的主要动力。由于</a:t>
            </a:r>
            <a:r>
              <a:rPr lang="zh-CN" altLang="en-US" smtClean="0">
                <a:hlinkClick r:id="rId12"/>
              </a:rPr>
              <a:t>海岸</a:t>
            </a:r>
            <a:r>
              <a:rPr lang="zh-CN" altLang="en-US" smtClean="0"/>
              <a:t>和海底的阻挡和摩擦作用，</a:t>
            </a:r>
            <a:r>
              <a:rPr lang="zh-CN" altLang="en-US" smtClean="0">
                <a:hlinkClick r:id="rId4"/>
              </a:rPr>
              <a:t>海流</a:t>
            </a:r>
            <a:r>
              <a:rPr lang="zh-CN" altLang="en-US" smtClean="0"/>
              <a:t>在近海岸和接近海底处的表现，和在开阔海洋上有很大的差别。</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26E5B3B-7762-460B-895B-7F43A3B1D9CA}" type="slidenum">
              <a:rPr lang="zh-CN" altLang="en-US" smtClean="0"/>
              <a:pPr/>
              <a:t>7</a:t>
            </a:fld>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6C4054A-3BDC-4B46-9E9B-9C3E04177BAD}" type="slidenum">
              <a:rPr kumimoji="1" lang="en-US" altLang="zh-CN" smtClean="0">
                <a:latin typeface="Times New Roman" panose="02020603050405020304" pitchFamily="18" charset="0"/>
              </a:rPr>
              <a:pPr/>
              <a:t>60</a:t>
            </a:fld>
            <a:endParaRPr kumimoji="1" lang="en-US" altLang="zh-CN" smtClean="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r>
              <a:rPr lang="zh-CN" altLang="en-US" sz="2400" b="1" u="sng" smtClean="0">
                <a:solidFill>
                  <a:srgbClr val="FF6600"/>
                </a:solidFill>
                <a:latin typeface="楷体_GB2312" pitchFamily="49" charset="-122"/>
                <a:ea typeface="楷体_GB2312" pitchFamily="49" charset="-122"/>
              </a:rPr>
              <a:t>大气运动和近地面风带，是海洋水体运动的主要动力</a:t>
            </a:r>
            <a:r>
              <a:rPr lang="zh-CN" altLang="en-US" sz="2400" b="1" smtClean="0">
                <a:solidFill>
                  <a:srgbClr val="FF6600"/>
                </a:solidFill>
                <a:latin typeface="楷体_GB2312" pitchFamily="49" charset="-122"/>
                <a:ea typeface="楷体_GB2312" pitchFamily="49" charset="-122"/>
              </a:rPr>
              <a:t>。</a:t>
            </a:r>
            <a:r>
              <a:rPr lang="zh-CN" altLang="en-US" sz="2400" b="1" smtClean="0">
                <a:solidFill>
                  <a:srgbClr val="541E7C"/>
                </a:solidFill>
                <a:latin typeface="楷体_GB2312" pitchFamily="49" charset="-122"/>
                <a:ea typeface="楷体_GB2312" pitchFamily="49" charset="-122"/>
              </a:rPr>
              <a:t>盛行风 吹拂海面，推动海水随风漂流，并且使上层海水带动下层海水流动，形成规模很大的洋流，这叫做风海流。</a:t>
            </a:r>
          </a:p>
          <a:p>
            <a:pPr eaLnBrk="1" hangingPunct="1"/>
            <a:endParaRPr lang="en-US"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AC29661-6969-41A2-A32A-E1EDFFF4AE20}" type="slidenum">
              <a:rPr kumimoji="1" lang="en-US" altLang="zh-CN" smtClean="0">
                <a:latin typeface="Times New Roman" panose="02020603050405020304" pitchFamily="18" charset="0"/>
              </a:rPr>
              <a:pPr/>
              <a:t>61</a:t>
            </a:fld>
            <a:endParaRPr kumimoji="1" lang="en-US" altLang="zh-CN" smtClean="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r>
              <a:rPr lang="zh-CN" altLang="en-US" sz="2400" b="1" smtClean="0">
                <a:solidFill>
                  <a:srgbClr val="541E7C"/>
                </a:solidFill>
                <a:ea typeface="楷体_GB2312" pitchFamily="49" charset="-122"/>
              </a:rPr>
              <a:t>各个海域因海水的</a:t>
            </a:r>
            <a:r>
              <a:rPr lang="zh-CN" altLang="en-US" sz="2400" b="1" u="sng" smtClean="0">
                <a:solidFill>
                  <a:srgbClr val="FF6600"/>
                </a:solidFill>
                <a:ea typeface="楷体_GB2312" pitchFamily="49" charset="-122"/>
              </a:rPr>
              <a:t>温度、盐度</a:t>
            </a:r>
            <a:r>
              <a:rPr lang="zh-CN" altLang="en-US" sz="2400" b="1" smtClean="0">
                <a:solidFill>
                  <a:srgbClr val="541E7C"/>
                </a:solidFill>
                <a:ea typeface="楷体_GB2312" pitchFamily="49" charset="-122"/>
              </a:rPr>
              <a:t>不同，导致海水密度分布不均，引起海水的流动，这叫做密度流。</a:t>
            </a:r>
            <a:endParaRPr lang="en-US" altLang="zh-CN" sz="2400" b="1" smtClean="0">
              <a:solidFill>
                <a:srgbClr val="541E7C"/>
              </a:solidFill>
              <a:ea typeface="楷体_GB2312" pitchFamily="49" charset="-122"/>
            </a:endParaRPr>
          </a:p>
          <a:p>
            <a:pPr eaLnBrk="1" hangingPunct="1"/>
            <a:endParaRPr lang="en-US" altLang="zh-CN" sz="2400" b="1" smtClean="0">
              <a:solidFill>
                <a:srgbClr val="541E7C"/>
              </a:solidFill>
              <a:ea typeface="楷体_GB2312" pitchFamily="49" charset="-122"/>
            </a:endParaRPr>
          </a:p>
          <a:p>
            <a:pPr eaLnBrk="1" hangingPunct="1"/>
            <a:r>
              <a:rPr lang="zh-CN" altLang="en-US" smtClean="0"/>
              <a:t>地中海地区属于地中海气候</a:t>
            </a:r>
            <a:r>
              <a:rPr lang="en-US" altLang="zh-CN" smtClean="0"/>
              <a:t>,</a:t>
            </a:r>
            <a:r>
              <a:rPr lang="zh-CN" altLang="en-US" smtClean="0"/>
              <a:t>夏季受副热带高压带控制</a:t>
            </a:r>
            <a:r>
              <a:rPr lang="en-US" altLang="zh-CN" smtClean="0"/>
              <a:t>,</a:t>
            </a:r>
            <a:r>
              <a:rPr lang="zh-CN" altLang="en-US" smtClean="0"/>
              <a:t>炎热干旱</a:t>
            </a:r>
            <a:r>
              <a:rPr lang="en-US" altLang="zh-CN" smtClean="0"/>
              <a:t>,</a:t>
            </a:r>
            <a:r>
              <a:rPr lang="zh-CN" altLang="en-US" smtClean="0"/>
              <a:t>蒸发旺盛</a:t>
            </a:r>
            <a:r>
              <a:rPr lang="en-US" altLang="zh-CN" smtClean="0"/>
              <a:t>,</a:t>
            </a:r>
            <a:r>
              <a:rPr lang="zh-CN" altLang="en-US" smtClean="0"/>
              <a:t>降水稀少；冬季虽然在盛行西风带的控制下温和多雨</a:t>
            </a:r>
            <a:r>
              <a:rPr lang="en-US" altLang="zh-CN" smtClean="0"/>
              <a:t>,</a:t>
            </a:r>
            <a:r>
              <a:rPr lang="zh-CN" altLang="en-US" smtClean="0"/>
              <a:t>但降水量不算很大</a:t>
            </a:r>
            <a:r>
              <a:rPr lang="en-US" altLang="zh-CN" smtClean="0"/>
              <a:t>,</a:t>
            </a:r>
            <a:r>
              <a:rPr lang="zh-CN" altLang="en-US" smtClean="0"/>
              <a:t>不足以弥补夏季水分的损失</a:t>
            </a:r>
            <a:r>
              <a:rPr lang="en-US" altLang="zh-CN" smtClean="0"/>
              <a:t>.</a:t>
            </a:r>
            <a:r>
              <a:rPr lang="zh-CN" altLang="en-US" smtClean="0"/>
              <a:t>全年总的来说</a:t>
            </a:r>
            <a:r>
              <a:rPr lang="en-US" altLang="zh-CN" smtClean="0"/>
              <a:t>,</a:t>
            </a:r>
            <a:r>
              <a:rPr lang="zh-CN" altLang="en-US" smtClean="0"/>
              <a:t>蒸发大于降水</a:t>
            </a:r>
            <a:r>
              <a:rPr lang="en-US" altLang="zh-CN" smtClean="0"/>
              <a:t>,</a:t>
            </a:r>
            <a:r>
              <a:rPr lang="zh-CN" altLang="en-US" smtClean="0"/>
              <a:t>水分支出大于收入</a:t>
            </a:r>
            <a:r>
              <a:rPr lang="en-US" altLang="zh-CN" smtClean="0"/>
              <a:t>,</a:t>
            </a:r>
            <a:r>
              <a:rPr lang="zh-CN" altLang="en-US" smtClean="0"/>
              <a:t>海水水面相对较低一些</a:t>
            </a:r>
            <a:r>
              <a:rPr lang="en-US" altLang="zh-CN" smtClean="0"/>
              <a:t>.\x0d</a:t>
            </a:r>
            <a:r>
              <a:rPr lang="zh-CN" altLang="en-US" smtClean="0"/>
              <a:t>而在大西洋上</a:t>
            </a:r>
            <a:r>
              <a:rPr lang="en-US" altLang="zh-CN" smtClean="0"/>
              <a:t>,</a:t>
            </a:r>
            <a:r>
              <a:rPr lang="zh-CN" altLang="en-US" smtClean="0"/>
              <a:t>海洋性强</a:t>
            </a:r>
            <a:r>
              <a:rPr lang="en-US" altLang="zh-CN" smtClean="0"/>
              <a:t>,</a:t>
            </a:r>
            <a:r>
              <a:rPr lang="zh-CN" altLang="en-US" smtClean="0"/>
              <a:t>冬不冷</a:t>
            </a:r>
            <a:r>
              <a:rPr lang="en-US" altLang="zh-CN" smtClean="0"/>
              <a:t>,</a:t>
            </a:r>
            <a:r>
              <a:rPr lang="zh-CN" altLang="en-US" smtClean="0"/>
              <a:t>夏不热</a:t>
            </a:r>
            <a:r>
              <a:rPr lang="en-US" altLang="zh-CN" smtClean="0"/>
              <a:t>,</a:t>
            </a:r>
            <a:r>
              <a:rPr lang="zh-CN" altLang="en-US" smtClean="0"/>
              <a:t>海水蒸发量远远小于地中海</a:t>
            </a:r>
            <a:r>
              <a:rPr lang="en-US" altLang="zh-CN" smtClean="0"/>
              <a:t>,</a:t>
            </a:r>
            <a:r>
              <a:rPr lang="zh-CN" altLang="en-US" smtClean="0"/>
              <a:t>海水水面相对较高一些</a:t>
            </a:r>
            <a:r>
              <a:rPr lang="en-US" altLang="zh-CN" smtClean="0"/>
              <a:t>.\x0d</a:t>
            </a:r>
            <a:r>
              <a:rPr lang="zh-CN" altLang="en-US" smtClean="0"/>
              <a:t>这样</a:t>
            </a:r>
            <a:r>
              <a:rPr lang="en-US" altLang="zh-CN" smtClean="0"/>
              <a:t>,</a:t>
            </a:r>
            <a:r>
              <a:rPr lang="zh-CN" altLang="en-US" smtClean="0"/>
              <a:t>地中海海面相对较低</a:t>
            </a:r>
            <a:r>
              <a:rPr lang="en-US" altLang="zh-CN" smtClean="0"/>
              <a:t>,</a:t>
            </a:r>
            <a:r>
              <a:rPr lang="zh-CN" altLang="en-US" smtClean="0"/>
              <a:t>大西洋海面相对较高</a:t>
            </a:r>
            <a:r>
              <a:rPr lang="en-US" altLang="zh-CN" smtClean="0"/>
              <a:t>,</a:t>
            </a:r>
            <a:r>
              <a:rPr lang="zh-CN" altLang="en-US" smtClean="0"/>
              <a:t>水往低处流</a:t>
            </a:r>
            <a:r>
              <a:rPr lang="en-US" altLang="zh-CN" smtClean="0"/>
              <a:t>,</a:t>
            </a:r>
            <a:r>
              <a:rPr lang="zh-CN" altLang="en-US" smtClean="0"/>
              <a:t>于是表层洋流流向就是：由大西洋流向地中海</a:t>
            </a:r>
            <a:r>
              <a:rPr lang="en-US" altLang="zh-CN" smtClean="0"/>
              <a:t>.</a:t>
            </a:r>
            <a:endParaRPr lang="en-US" altLang="zh-CN" sz="2400" b="1" smtClean="0">
              <a:solidFill>
                <a:srgbClr val="541E7C"/>
              </a:solidFill>
              <a:ea typeface="楷体_GB2312" pitchFamily="49"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9912B5F-B2AB-4B41-95B3-05970703ABBD}" type="slidenum">
              <a:rPr kumimoji="1" lang="en-US" altLang="zh-CN" smtClean="0">
                <a:latin typeface="Times New Roman" panose="02020603050405020304" pitchFamily="18" charset="0"/>
              </a:rPr>
              <a:pPr/>
              <a:t>62</a:t>
            </a:fld>
            <a:endParaRPr kumimoji="1" lang="en-US" altLang="zh-CN" smtClean="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r>
              <a:rPr lang="zh-CN" altLang="en-US" sz="2400" b="1" smtClean="0">
                <a:solidFill>
                  <a:srgbClr val="541E7C"/>
                </a:solidFill>
                <a:ea typeface="楷体_GB2312" pitchFamily="49" charset="-122"/>
              </a:rPr>
              <a:t>由风力和密度差异所形成的洋流，使海水流出的海区海水减少，相邻海区的海水便会流来补充，这样形成的洋流叫做补偿流，有水平的也有垂直的。（</a:t>
            </a:r>
            <a:r>
              <a:rPr lang="zh-CN" altLang="en-US" sz="2400" b="1" u="sng" smtClean="0">
                <a:solidFill>
                  <a:srgbClr val="FF6600"/>
                </a:solidFill>
                <a:ea typeface="楷体_GB2312" pitchFamily="49" charset="-122"/>
              </a:rPr>
              <a:t>秘鲁渔场</a:t>
            </a:r>
            <a:r>
              <a:rPr lang="zh-CN" altLang="en-US" sz="2400" b="1" smtClean="0">
                <a:solidFill>
                  <a:srgbClr val="541E7C"/>
                </a:solidFill>
                <a:ea typeface="楷体_GB2312" pitchFamily="49" charset="-122"/>
              </a:rPr>
              <a:t>）</a:t>
            </a:r>
          </a:p>
          <a:p>
            <a:pPr eaLnBrk="1" hangingPunct="1"/>
            <a:r>
              <a:rPr lang="zh-CN" altLang="en-US" smtClean="0"/>
              <a:t>补偿流，是由于一处海水流失所形成的</a:t>
            </a:r>
            <a:r>
              <a:rPr lang="zh-CN" altLang="en-US" smtClean="0">
                <a:hlinkClick r:id="rId3"/>
              </a:rPr>
              <a:t>海流</a:t>
            </a:r>
            <a:r>
              <a:rPr lang="zh-CN" altLang="en-US" smtClean="0"/>
              <a:t>。它的成因是海水流向海水缺失的地方造成一股</a:t>
            </a:r>
            <a:r>
              <a:rPr lang="zh-CN" altLang="en-US" smtClean="0">
                <a:hlinkClick r:id="rId3"/>
              </a:rPr>
              <a:t>海流</a:t>
            </a:r>
            <a:r>
              <a:rPr lang="zh-CN" altLang="en-US" smtClean="0"/>
              <a:t>。补偿流按方向一般分为两种：一种是水平补偿流，另一种是垂直补偿流。后者亦称</a:t>
            </a:r>
            <a:r>
              <a:rPr lang="zh-CN" altLang="en-US" smtClean="0">
                <a:hlinkClick r:id="rId4"/>
              </a:rPr>
              <a:t>升降流</a:t>
            </a:r>
            <a:r>
              <a:rPr lang="zh-CN" altLang="en-US" smtClean="0"/>
              <a:t>，包括上升流和下降流。</a:t>
            </a:r>
            <a:endParaRPr lang="en-US" altLang="zh-CN" smtClean="0"/>
          </a:p>
          <a:p>
            <a:pPr eaLnBrk="1" hangingPunct="1"/>
            <a:endParaRPr lang="en-US" altLang="zh-CN"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431007C7-57BD-4CA6-92C0-FEEBE5C9740D}" type="slidenum">
              <a:rPr kumimoji="1" lang="en-US" altLang="zh-CN" smtClean="0">
                <a:latin typeface="Times New Roman" panose="02020603050405020304" pitchFamily="18" charset="0"/>
              </a:rPr>
              <a:pPr/>
              <a:t>65</a:t>
            </a:fld>
            <a:endParaRPr kumimoji="1" lang="en-US" altLang="zh-CN" smtClean="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50000"/>
              </a:spcBef>
            </a:pPr>
            <a:r>
              <a:rPr lang="zh-CN" altLang="en-US" sz="2000" b="1" smtClean="0">
                <a:solidFill>
                  <a:srgbClr val="0000FF"/>
                </a:solidFill>
                <a:latin typeface="幼圆" panose="02010509060101010101" pitchFamily="49" charset="-122"/>
                <a:ea typeface="幼圆" panose="02010509060101010101" pitchFamily="49" charset="-122"/>
              </a:rPr>
              <a:t>例</a:t>
            </a:r>
            <a:r>
              <a:rPr lang="en-US" altLang="zh-CN" sz="2000" b="1" smtClean="0">
                <a:solidFill>
                  <a:srgbClr val="0000FF"/>
                </a:solidFill>
                <a:latin typeface="幼圆" panose="02010509060101010101" pitchFamily="49" charset="-122"/>
                <a:ea typeface="幼圆" panose="02010509060101010101" pitchFamily="49" charset="-122"/>
              </a:rPr>
              <a:t>:</a:t>
            </a:r>
            <a:r>
              <a:rPr lang="zh-CN" altLang="en-US" sz="2000" b="1" smtClean="0">
                <a:solidFill>
                  <a:srgbClr val="0000FF"/>
                </a:solidFill>
                <a:latin typeface="幼圆" panose="02010509060101010101" pitchFamily="49" charset="-122"/>
                <a:ea typeface="幼圆" panose="02010509060101010101" pitchFamily="49" charset="-122"/>
              </a:rPr>
              <a:t>北大西洋暖流</a:t>
            </a:r>
            <a:r>
              <a:rPr lang="en-US" altLang="zh-CN" sz="2000" b="1" smtClean="0">
                <a:solidFill>
                  <a:srgbClr val="0000FF"/>
                </a:solidFill>
                <a:latin typeface="幼圆" panose="02010509060101010101" pitchFamily="49" charset="-122"/>
                <a:ea typeface="幼圆" panose="02010509060101010101" pitchFamily="49" charset="-122"/>
              </a:rPr>
              <a:t>-------</a:t>
            </a:r>
            <a:r>
              <a:rPr lang="zh-CN" altLang="en-US" sz="2000" b="1" smtClean="0">
                <a:solidFill>
                  <a:srgbClr val="0000FF"/>
                </a:solidFill>
                <a:latin typeface="幼圆" panose="02010509060101010101" pitchFamily="49" charset="-122"/>
                <a:ea typeface="幼圆" panose="02010509060101010101" pitchFamily="49" charset="-122"/>
              </a:rPr>
              <a:t>西欧海洋性气候</a:t>
            </a:r>
          </a:p>
          <a:p>
            <a:pPr eaLnBrk="1" hangingPunct="1">
              <a:spcBef>
                <a:spcPct val="50000"/>
              </a:spcBef>
            </a:pPr>
            <a:r>
              <a:rPr lang="zh-CN" altLang="en-US" sz="2000" b="1" smtClean="0">
                <a:solidFill>
                  <a:srgbClr val="0000FF"/>
                </a:solidFill>
                <a:latin typeface="幼圆" panose="02010509060101010101" pitchFamily="49" charset="-122"/>
                <a:ea typeface="幼圆" panose="02010509060101010101" pitchFamily="49" charset="-122"/>
              </a:rPr>
              <a:t>     寒流</a:t>
            </a:r>
            <a:r>
              <a:rPr lang="en-US" altLang="zh-CN" sz="2000" b="1" smtClean="0">
                <a:solidFill>
                  <a:srgbClr val="0000FF"/>
                </a:solidFill>
                <a:latin typeface="幼圆" panose="02010509060101010101" pitchFamily="49" charset="-122"/>
                <a:ea typeface="幼圆" panose="02010509060101010101" pitchFamily="49" charset="-122"/>
              </a:rPr>
              <a:t>------</a:t>
            </a:r>
            <a:r>
              <a:rPr lang="zh-CN" altLang="en-US" sz="2000" b="1" smtClean="0">
                <a:solidFill>
                  <a:srgbClr val="0000FF"/>
                </a:solidFill>
                <a:latin typeface="幼圆" panose="02010509060101010101" pitchFamily="49" charset="-122"/>
                <a:ea typeface="幼圆" panose="02010509060101010101" pitchFamily="49" charset="-122"/>
              </a:rPr>
              <a:t>澳大利亚</a:t>
            </a:r>
            <a:r>
              <a:rPr lang="en-US" altLang="zh-CN" sz="2000" b="1" smtClean="0">
                <a:solidFill>
                  <a:srgbClr val="0000FF"/>
                </a:solidFill>
                <a:latin typeface="幼圆" panose="02010509060101010101" pitchFamily="49" charset="-122"/>
                <a:ea typeface="幼圆" panose="02010509060101010101" pitchFamily="49" charset="-122"/>
              </a:rPr>
              <a:t>,</a:t>
            </a:r>
            <a:r>
              <a:rPr lang="zh-CN" altLang="en-US" sz="2000" b="1" smtClean="0">
                <a:solidFill>
                  <a:srgbClr val="0000FF"/>
                </a:solidFill>
                <a:latin typeface="幼圆" panose="02010509060101010101" pitchFamily="49" charset="-122"/>
                <a:ea typeface="幼圆" panose="02010509060101010101" pitchFamily="49" charset="-122"/>
              </a:rPr>
              <a:t>秘鲁沿岸荒漠环境</a:t>
            </a:r>
          </a:p>
          <a:p>
            <a:pPr eaLnBrk="1" hangingPunct="1">
              <a:spcBef>
                <a:spcPct val="50000"/>
              </a:spcBef>
            </a:pPr>
            <a:r>
              <a:rPr lang="zh-CN" altLang="en-US" sz="2000" b="1" smtClean="0">
                <a:solidFill>
                  <a:srgbClr val="0000FF"/>
                </a:solidFill>
                <a:latin typeface="幼圆" panose="02010509060101010101" pitchFamily="49" charset="-122"/>
                <a:ea typeface="幼圆" panose="02010509060101010101" pitchFamily="49" charset="-122"/>
              </a:rPr>
              <a:t>例</a:t>
            </a:r>
            <a:r>
              <a:rPr lang="en-US" altLang="zh-CN" sz="2000" b="1" smtClean="0">
                <a:solidFill>
                  <a:srgbClr val="0000FF"/>
                </a:solidFill>
                <a:latin typeface="幼圆" panose="02010509060101010101" pitchFamily="49" charset="-122"/>
                <a:ea typeface="幼圆" panose="02010509060101010101" pitchFamily="49" charset="-122"/>
              </a:rPr>
              <a:t>:</a:t>
            </a:r>
            <a:r>
              <a:rPr lang="zh-CN" altLang="en-US" sz="2000" b="1" smtClean="0">
                <a:solidFill>
                  <a:srgbClr val="0000FF"/>
                </a:solidFill>
                <a:latin typeface="幼圆" panose="02010509060101010101" pitchFamily="49" charset="-122"/>
                <a:ea typeface="幼圆" panose="02010509060101010101" pitchFamily="49" charset="-122"/>
              </a:rPr>
              <a:t>纽芬兰渔场        日本的北海道渔场</a:t>
            </a:r>
            <a:endParaRPr lang="zh-CN" altLang="en-US" sz="2400" smtClean="0"/>
          </a:p>
          <a:p>
            <a:pPr eaLnBrk="1" hangingPunct="1">
              <a:spcBef>
                <a:spcPct val="50000"/>
              </a:spcBef>
            </a:pPr>
            <a:endParaRPr lang="en-US" altLang="zh-CN"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6CC28FF-749C-4E28-9025-64C31B5AA9C5}" type="slidenum">
              <a:rPr kumimoji="1" lang="en-US" altLang="zh-CN" smtClean="0">
                <a:latin typeface="Times New Roman" panose="02020603050405020304" pitchFamily="18" charset="0"/>
              </a:rPr>
              <a:pPr/>
              <a:t>66</a:t>
            </a:fld>
            <a:endParaRPr kumimoji="1" lang="en-US" altLang="zh-CN" smtClean="0">
              <a:latin typeface="Times New Roman" panose="02020603050405020304" pitchFamily="18" charset="0"/>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风浪</a:t>
            </a:r>
            <a:r>
              <a:rPr lang="en-US" altLang="zh-CN" smtClean="0"/>
              <a:t>--</a:t>
            </a:r>
            <a:r>
              <a:rPr lang="zh-CN" altLang="en-US" smtClean="0"/>
              <a:t>指的是在风的直接作用下产生的水面波动。其基本特征：风浪中同时出现许多高低长短不等的波，波面较陡，波峰附近有浪花或大片泡沫。此起彼伏，瞬息万变。初看无规律可循。波面粗糙，波峰线也短。 </a:t>
            </a:r>
          </a:p>
          <a:p>
            <a:pPr eaLnBrk="1" hangingPunct="1"/>
            <a:r>
              <a:rPr lang="zh-CN" altLang="en-US" smtClean="0"/>
              <a:t>   涌浪</a:t>
            </a:r>
            <a:r>
              <a:rPr lang="en-US" altLang="zh-CN" smtClean="0"/>
              <a:t>--</a:t>
            </a:r>
            <a:r>
              <a:rPr lang="zh-CN" altLang="en-US" smtClean="0"/>
              <a:t>指的是风停后或风速风向突变区域内存在下来的波浪和传出风区的波浪。其基本特征：具有较规则的外 形，排列整齐，波面较平滑、波峰线长。 </a:t>
            </a:r>
          </a:p>
          <a:p>
            <a:pPr eaLnBrk="1" hangingPunct="1"/>
            <a:r>
              <a:rPr lang="zh-CN" altLang="en-US" smtClean="0"/>
              <a:t>   近岸浪</a:t>
            </a:r>
            <a:r>
              <a:rPr lang="en-US" altLang="zh-CN" smtClean="0"/>
              <a:t>--</a:t>
            </a:r>
            <a:r>
              <a:rPr lang="zh-CN" altLang="en-US" smtClean="0"/>
              <a:t>指的是由外海的风浪或涌浪传到海岸附近，受地形作用而改变波动性质的海浪。其基本特征：随着海水变浅，波动传播速度变小，致使波峰线弯折而渐渐地和等深线平行。这时，波速和波长随水深变浅而减小，同时由于波动在传播中遇到障碍会引起折射、绕射和反射而使波高发生变化。近岸浪的波峰前侧陡，后侧平，波面随水深变浅越加变得不对称，直至卷倒破碎。波的破碎会使破碎点靠岸面的水位升高，而向海面的水位降低。 </a:t>
            </a:r>
          </a:p>
          <a:p>
            <a:pPr eaLnBrk="1" hangingPunct="1"/>
            <a:endParaRPr lang="en-US" altLang="zh-CN"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A6E7B08-C9FE-4C05-A0ED-E30EDC09CE66}" type="slidenum">
              <a:rPr kumimoji="1" lang="en-US" altLang="zh-CN" smtClean="0">
                <a:latin typeface="Times New Roman" panose="02020603050405020304" pitchFamily="18" charset="0"/>
              </a:rPr>
              <a:pPr/>
              <a:t>68</a:t>
            </a:fld>
            <a:endParaRPr kumimoji="1" lang="en-US" altLang="zh-CN" smtClean="0">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r>
              <a:rPr lang="en-US" altLang="zh-CN" b="1" smtClean="0"/>
              <a:t>①</a:t>
            </a:r>
            <a:r>
              <a:rPr lang="zh-CN" altLang="en-US" b="1" smtClean="0"/>
              <a:t>波浪是海水的运动形式之一，也叫海浪。</a:t>
            </a:r>
            <a:endParaRPr lang="zh-CN" altLang="en-US" smtClean="0"/>
          </a:p>
          <a:p>
            <a:pPr algn="just" eaLnBrk="1" hangingPunct="1"/>
            <a:r>
              <a:rPr lang="zh-CN" altLang="en-US" b="1" smtClean="0"/>
              <a:t>    ②按成因分类，波浪可分为：</a:t>
            </a:r>
            <a:r>
              <a:rPr lang="en-US" altLang="zh-CN" b="1" smtClean="0"/>
              <a:t>A</a:t>
            </a:r>
            <a:r>
              <a:rPr lang="zh-CN" altLang="en-US" b="1" smtClean="0"/>
              <a:t>．风浪：是受风力作用而产生的波浪。风浪的规模大小、能量多少与风速、吹程成正比，即风速越大，吹过的海面距离越远，波浪规模越大。</a:t>
            </a:r>
            <a:r>
              <a:rPr lang="en-US" altLang="zh-CN" b="1" smtClean="0"/>
              <a:t>B</a:t>
            </a:r>
            <a:r>
              <a:rPr lang="zh-CN" altLang="en-US" b="1" smtClean="0"/>
              <a:t>．海啸：是一种特殊性质的波浪，它规模巨大，破坏力极强。它又可分成两类：一类是由海底地震或火山爆发而产生的地震海啸；另一类是由风暴而产生的气象海啸，也叫风暴潮。</a:t>
            </a:r>
            <a:endParaRPr lang="zh-CN" altLang="en-US" smtClean="0"/>
          </a:p>
          <a:p>
            <a:pPr algn="just" eaLnBrk="1" hangingPunct="1"/>
            <a:r>
              <a:rPr lang="zh-CN" altLang="en-US" b="1" smtClean="0"/>
              <a:t>    ③波浪对海岸、海港、海岸工程等的破坏都是不可忽视的，它还能引起海岸线变迁和泥沙物质的迁移和沉积。波浪能量极大，是人类目前正在研究，未来可以开发利用的海洋能之一。目前，人类已经利用波浪进行冲浪等水上体育运动</a:t>
            </a:r>
            <a:endParaRPr lang="zh-CN" altLang="en-US" smtClean="0"/>
          </a:p>
          <a:p>
            <a:pPr eaLnBrk="1" hangingPunct="1"/>
            <a:endParaRPr lang="en-US" altLang="zh-CN"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A07D506-6360-4689-B570-2D4EAFBD6DBF}" type="slidenum">
              <a:rPr kumimoji="1" lang="en-US" altLang="zh-CN" smtClean="0">
                <a:latin typeface="Times New Roman" panose="02020603050405020304" pitchFamily="18" charset="0"/>
              </a:rPr>
              <a:pPr/>
              <a:t>70</a:t>
            </a:fld>
            <a:endParaRPr kumimoji="1" lang="en-US" altLang="zh-CN" smtClean="0">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r>
              <a:rPr lang="zh-CN" altLang="en-US" smtClean="0"/>
              <a:t>潮汐是海水在月、日引力作用下发生的周期性涨落现象。通常一天早晚两次涨落，故名潮汐。</a:t>
            </a:r>
          </a:p>
          <a:p>
            <a:pPr eaLnBrk="1" hangingPunct="1">
              <a:spcBef>
                <a:spcPct val="50000"/>
              </a:spcBef>
              <a:buClr>
                <a:srgbClr val="CC0000"/>
              </a:buClr>
              <a:buFont typeface="Wingdings" panose="05000000000000000000" pitchFamily="2" charset="2"/>
              <a:buChar char="v"/>
            </a:pPr>
            <a:r>
              <a:rPr lang="zh-CN" altLang="en-US" sz="2400" smtClean="0">
                <a:solidFill>
                  <a:schemeClr val="accent2"/>
                </a:solidFill>
                <a:latin typeface="华文细黑" panose="02010600040101010101" pitchFamily="2" charset="-122"/>
                <a:ea typeface="华文细黑" panose="02010600040101010101" pitchFamily="2" charset="-122"/>
              </a:rPr>
              <a:t>引潮力</a:t>
            </a:r>
          </a:p>
          <a:p>
            <a:pPr eaLnBrk="1" hangingPunct="1">
              <a:spcBef>
                <a:spcPct val="50000"/>
              </a:spcBef>
              <a:buClr>
                <a:srgbClr val="CC0000"/>
              </a:buClr>
              <a:buFont typeface="Wingdings" panose="05000000000000000000" pitchFamily="2" charset="2"/>
              <a:buChar char="v"/>
            </a:pPr>
            <a:r>
              <a:rPr lang="zh-CN" altLang="en-US" sz="2400" smtClean="0">
                <a:solidFill>
                  <a:schemeClr val="accent2"/>
                </a:solidFill>
                <a:latin typeface="华文细黑" panose="02010600040101010101" pitchFamily="2" charset="-122"/>
                <a:ea typeface="华文细黑" panose="02010600040101010101" pitchFamily="2" charset="-122"/>
              </a:rPr>
              <a:t>潮汐类型</a:t>
            </a:r>
          </a:p>
          <a:p>
            <a:pPr eaLnBrk="1" hangingPunct="1">
              <a:spcBef>
                <a:spcPct val="50000"/>
              </a:spcBef>
              <a:buClr>
                <a:srgbClr val="CC0000"/>
              </a:buClr>
              <a:buFont typeface="Wingdings" panose="05000000000000000000" pitchFamily="2" charset="2"/>
              <a:buChar char="v"/>
            </a:pPr>
            <a:r>
              <a:rPr lang="zh-CN" altLang="en-US" sz="2400" smtClean="0">
                <a:solidFill>
                  <a:schemeClr val="accent2"/>
                </a:solidFill>
                <a:latin typeface="华文细黑" panose="02010600040101010101" pitchFamily="2" charset="-122"/>
                <a:ea typeface="华文细黑" panose="02010600040101010101" pitchFamily="2" charset="-122"/>
              </a:rPr>
              <a:t>验潮、平均海面</a:t>
            </a:r>
          </a:p>
          <a:p>
            <a:pPr eaLnBrk="1" hangingPunct="1"/>
            <a:endParaRPr lang="en-US" altLang="zh-CN"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F72EB4E9-8497-4E54-B027-4F7548B32922}" type="slidenum">
              <a:rPr kumimoji="1" lang="en-US" altLang="zh-CN" smtClean="0">
                <a:latin typeface="Times New Roman" panose="02020603050405020304" pitchFamily="18" charset="0"/>
              </a:rPr>
              <a:pPr/>
              <a:t>72</a:t>
            </a:fld>
            <a:endParaRPr kumimoji="1" lang="en-US" altLang="zh-CN" smtClean="0">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eaLnBrk="1" hangingPunct="1"/>
            <a:r>
              <a:rPr lang="zh-CN" altLang="en-US" b="1" smtClean="0"/>
              <a:t>大潮小潮的出现与日、地、月三者的位置关系密切相关：当日、地、月三者成直线关系时，不论朔</a:t>
            </a:r>
            <a:r>
              <a:rPr lang="en-US" altLang="zh-CN" b="1" smtClean="0"/>
              <a:t>(</a:t>
            </a:r>
            <a:r>
              <a:rPr lang="zh-CN" altLang="en-US" b="1" smtClean="0"/>
              <a:t>月在日地之间</a:t>
            </a:r>
            <a:r>
              <a:rPr lang="en-US" altLang="zh-CN" b="1" smtClean="0"/>
              <a:t>)</a:t>
            </a:r>
            <a:r>
              <a:rPr lang="zh-CN" altLang="en-US" b="1" smtClean="0"/>
              <a:t>或望</a:t>
            </a:r>
            <a:r>
              <a:rPr lang="en-US" altLang="zh-CN" b="1" smtClean="0"/>
              <a:t>(</a:t>
            </a:r>
            <a:r>
              <a:rPr lang="zh-CN" altLang="en-US" b="1" smtClean="0"/>
              <a:t>地在日月之间</a:t>
            </a:r>
            <a:r>
              <a:rPr lang="en-US" altLang="zh-CN" b="1" smtClean="0"/>
              <a:t>)</a:t>
            </a:r>
            <a:r>
              <a:rPr lang="zh-CN" altLang="en-US" b="1" smtClean="0"/>
              <a:t>均会出现大潮，但其实际日期比朔望略有滞后，出现在初三和十八。当日、地、月三者成直角关系时，海水所受引力较分散，就会出现小潮，其日期正值农历初七、初八和二十二、二十三，即月相中上弦月和下弦月出现时。</a:t>
            </a:r>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499133-475C-4F85-AEFA-6A96810305C5}" type="slidenum">
              <a:rPr lang="zh-CN" altLang="en-US" smtClean="0"/>
              <a:pPr/>
              <a:t>73</a:t>
            </a:fld>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C3CFA87-CEC3-4C1D-A3D3-224F25402EAE}" type="slidenum">
              <a:rPr kumimoji="1" lang="en-US" altLang="zh-CN" smtClean="0">
                <a:latin typeface="Times New Roman" panose="02020603050405020304" pitchFamily="18" charset="0"/>
              </a:rPr>
              <a:pPr/>
              <a:t>75</a:t>
            </a:fld>
            <a:endParaRPr kumimoji="1" lang="en-US" altLang="zh-CN" smtClean="0">
              <a:latin typeface="Times New Roman" panose="02020603050405020304" pitchFamily="18" charset="0"/>
            </a:endParaRPr>
          </a:p>
        </p:txBody>
      </p:sp>
      <p:sp>
        <p:nvSpPr>
          <p:cNvPr id="12288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zh-CN" altLang="en-US" smtClean="0"/>
              <a:t>我国也是多风暴潮灾害的国家，历代都把风暴潮和地震海啸所表现的潮位异常混称为海啸、海溢或大海潮等。近</a:t>
            </a:r>
            <a:r>
              <a:rPr lang="en-US" altLang="zh-CN" smtClean="0"/>
              <a:t>20</a:t>
            </a:r>
            <a:r>
              <a:rPr lang="zh-CN" altLang="en-US" smtClean="0"/>
              <a:t>年多年来，我国学术界决定把风暴和地震引起的潮位异常分别称为风暴潮和海啸。另外，有时把天文、风暴和地震原因造成潮位异常所引起的滨海地区受淹导致的灾害统称为 “潮灾。但多数情况下，所谓潮灾就是习惯地指风暴潮灾害。 大洋中海啸震源附近水面最初的升高幅度只有</a:t>
            </a:r>
            <a:r>
              <a:rPr lang="en-US" altLang="zh-CN" smtClean="0"/>
              <a:t>1</a:t>
            </a:r>
            <a:r>
              <a:rPr lang="zh-CN" altLang="en-US" smtClean="0"/>
              <a:t>至</a:t>
            </a:r>
            <a:r>
              <a:rPr lang="en-US" altLang="zh-CN" smtClean="0"/>
              <a:t>2</a:t>
            </a:r>
            <a:r>
              <a:rPr lang="zh-CN" altLang="en-US" smtClean="0"/>
              <a:t>米，这种洋波移行在深水大洋时，波长可达几十到数百公里，周期之至</a:t>
            </a:r>
            <a:r>
              <a:rPr lang="en-US" altLang="zh-CN" smtClean="0"/>
              <a:t>200</a:t>
            </a:r>
            <a:r>
              <a:rPr lang="zh-CN" altLang="en-US" smtClean="0"/>
              <a:t>分，最常见的是之至狈分，传播速度可达近千公里／小时。所以海啸不会在深海大洋造成灾害甚至难于察觉这种波动。然而当海啸波进入大陆架后，因深度急剧变浅，能量集中，引起振幅增大。若大陆架很窄，从海面到海底流速几乎一样的海啸波携带巨大能量直冲岸边或港湾，波高骤增，这时可能出现波幅为</a:t>
            </a:r>
            <a:r>
              <a:rPr lang="en-US" altLang="zh-CN" smtClean="0"/>
              <a:t>20--30</a:t>
            </a:r>
            <a:r>
              <a:rPr lang="zh-CN" altLang="en-US" smtClean="0"/>
              <a:t>米的巨浪和造成波峰倒卷。这种巨波冲到那里，那里便是一片废墟，也正是这些地方，海啸才变为生命的最大威胁和可怕的自然现象。 </a:t>
            </a:r>
          </a:p>
          <a:p>
            <a:pPr eaLnBrk="1" hangingPunct="1"/>
            <a:r>
              <a:rPr lang="zh-CN" altLang="en-US" smtClean="0"/>
              <a:t>爪哇海沟</a:t>
            </a:r>
            <a:r>
              <a:rPr lang="en-US" altLang="zh-CN" smtClean="0"/>
              <a:t>,</a:t>
            </a:r>
            <a:r>
              <a:rPr lang="zh-CN" altLang="en-US" smtClean="0"/>
              <a:t>也称双巽他海沟</a:t>
            </a:r>
            <a:r>
              <a:rPr lang="en-US" altLang="zh-CN" smtClean="0"/>
              <a:t>(Sunda Double Trench)</a:t>
            </a:r>
            <a:r>
              <a:rPr lang="zh-CN" altLang="en-US" smtClean="0"/>
              <a:t>。 </a:t>
            </a:r>
          </a:p>
          <a:p>
            <a:pPr eaLnBrk="1" hangingPunct="1"/>
            <a:r>
              <a:rPr lang="en-US" altLang="zh-CN" smtClean="0"/>
              <a:t>Galle</a:t>
            </a:r>
            <a:r>
              <a:rPr lang="zh-CN" altLang="en-US" smtClean="0"/>
              <a:t>加勒</a:t>
            </a:r>
            <a:r>
              <a:rPr lang="en-US" altLang="zh-CN" smtClean="0"/>
              <a:t>(</a:t>
            </a:r>
            <a:r>
              <a:rPr lang="zh-CN" altLang="en-US" smtClean="0"/>
              <a:t>斯里兰卡西南部港市</a:t>
            </a:r>
            <a:r>
              <a:rPr lang="en-US" altLang="zh-CN" smtClean="0"/>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投弃式深温计 </a:t>
            </a:r>
            <a:r>
              <a:rPr lang="en-US" altLang="zh-CN" smtClean="0"/>
              <a:t>(XBT)</a:t>
            </a:r>
          </a:p>
          <a:p>
            <a:r>
              <a:rPr lang="zh-CN" altLang="en-US" smtClean="0"/>
              <a:t>编辑</a:t>
            </a:r>
          </a:p>
          <a:p>
            <a:r>
              <a:rPr lang="zh-CN" altLang="en-US" smtClean="0"/>
              <a:t>是水下探头为一次性使用的电子式深温计，分船用、潜器用和飞机用 </a:t>
            </a:r>
            <a:r>
              <a:rPr lang="en-US" altLang="zh-CN" smtClean="0"/>
              <a:t>3</a:t>
            </a:r>
            <a:r>
              <a:rPr lang="zh-CN" altLang="en-US" smtClean="0"/>
              <a:t>种。船用投弃式深温计一般由测温探头、发射器和记录仪组成，潜器（或潜艇）用投弃式深温计还有一个测量前放置探头的浮体。投弃式深温计的感温元件多用廉价的热敏电阻。探头从船或潜器的发射器中弹出后，以一定速度在水中下沉，水温变化的信号经细导线传送到记录仪。下沉深度由探头入水后所经历的时间确定。当到达预定深度后，导线切断，放弃探头。飞机用投弃式深温计由测温探头、空投浮体和飞机上的接收和记录装置组成。浮体内部装有探头、 电路、发射机和电池， 外部有飞翼及脱钩装置等。浮体着水后，飞翼脱落、天线弹起，探头脱离浮体而匀速下沉，水温信号经细导线传入浮体内的测量电路，由发射机发出测量信号，在飞机上接收并记录出海水温度随深度的变化（见图）。工作深度可达数百米，温度精确度约为</a:t>
            </a:r>
            <a:r>
              <a:rPr lang="en-US" altLang="zh-CN" smtClean="0"/>
              <a:t>±0.2°C</a:t>
            </a:r>
            <a:r>
              <a:rPr lang="zh-CN" altLang="en-US" smtClean="0"/>
              <a:t>。投弃式深温计可在船只、 潜器或飞机航行中成批使用</a:t>
            </a:r>
            <a:r>
              <a:rPr lang="en-US" altLang="zh-CN" smtClean="0"/>
              <a:t>,</a:t>
            </a:r>
            <a:r>
              <a:rPr lang="zh-CN" altLang="en-US" smtClean="0"/>
              <a:t>不受恶劣天气和海况的限制，操作简便</a:t>
            </a:r>
            <a:r>
              <a:rPr lang="en-US" altLang="zh-CN" smtClean="0"/>
              <a:t>,</a:t>
            </a:r>
            <a:r>
              <a:rPr lang="zh-CN" altLang="en-US" smtClean="0"/>
              <a:t>而且探头造价低，可以节省调查费用。</a:t>
            </a:r>
          </a:p>
          <a:p>
            <a:endParaRPr lang="zh-CN" altLang="en-US" smtClean="0"/>
          </a:p>
        </p:txBody>
      </p:sp>
      <p:sp>
        <p:nvSpPr>
          <p:cNvPr id="34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D40FD612-55C8-430B-8530-DA80014191B8}" type="slidenum">
              <a:rPr lang="zh-CN" altLang="en-US" smtClean="0"/>
              <a:pPr/>
              <a:t>15</a:t>
            </a:fld>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2004</a:t>
            </a:r>
            <a:r>
              <a:rPr lang="zh-CN" altLang="zh-CN" smtClean="0"/>
              <a:t>年</a:t>
            </a:r>
            <a:r>
              <a:rPr lang="en-US" altLang="zh-CN" smtClean="0"/>
              <a:t>12</a:t>
            </a:r>
            <a:r>
              <a:rPr lang="zh-CN" altLang="zh-CN" smtClean="0"/>
              <a:t>月</a:t>
            </a:r>
            <a:r>
              <a:rPr lang="en-US" altLang="zh-CN" smtClean="0"/>
              <a:t>26</a:t>
            </a:r>
            <a:r>
              <a:rPr lang="zh-CN" altLang="zh-CN" smtClean="0"/>
              <a:t>日印度洋海啸，也称为南亚海啸，发生在</a:t>
            </a:r>
            <a:r>
              <a:rPr lang="en-US" altLang="zh-CN" smtClean="0"/>
              <a:t>2004</a:t>
            </a:r>
            <a:r>
              <a:rPr lang="zh-CN" altLang="zh-CN" smtClean="0"/>
              <a:t>年</a:t>
            </a:r>
            <a:r>
              <a:rPr lang="en-US" altLang="zh-CN" smtClean="0"/>
              <a:t>12</a:t>
            </a:r>
            <a:r>
              <a:rPr lang="zh-CN" altLang="zh-CN" smtClean="0"/>
              <a:t>月</a:t>
            </a:r>
            <a:r>
              <a:rPr lang="en-US" altLang="zh-CN" smtClean="0"/>
              <a:t>26</a:t>
            </a:r>
            <a:r>
              <a:rPr lang="zh-CN" altLang="zh-CN" smtClean="0"/>
              <a:t>日，这次</a:t>
            </a:r>
            <a:r>
              <a:rPr lang="en-US" altLang="zh-CN" smtClean="0">
                <a:hlinkClick r:id="rId3"/>
              </a:rPr>
              <a:t>地震</a:t>
            </a:r>
            <a:r>
              <a:rPr lang="zh-CN" altLang="zh-CN" smtClean="0"/>
              <a:t>发生的范围主要位于</a:t>
            </a:r>
            <a:r>
              <a:rPr lang="en-US" altLang="zh-CN" smtClean="0">
                <a:hlinkClick r:id="rId4"/>
              </a:rPr>
              <a:t>印度洋板块</a:t>
            </a:r>
            <a:r>
              <a:rPr lang="zh-CN" altLang="zh-CN" smtClean="0"/>
              <a:t>与亚欧板块的交界处，消亡边界。 地处</a:t>
            </a:r>
            <a:r>
              <a:rPr lang="en-US" altLang="zh-CN" smtClean="0">
                <a:hlinkClick r:id="rId5"/>
              </a:rPr>
              <a:t>安达曼海</a:t>
            </a:r>
            <a:r>
              <a:rPr lang="zh-CN" altLang="zh-CN" smtClean="0"/>
              <a:t>。震中位于印尼苏门答腊以北的海底。当地地震局测量为里氏地震规模</a:t>
            </a:r>
            <a:r>
              <a:rPr lang="en-US" altLang="zh-CN" smtClean="0"/>
              <a:t>6.8,</a:t>
            </a:r>
            <a:r>
              <a:rPr lang="zh-CN" altLang="zh-CN" smtClean="0"/>
              <a:t>香港、中国大陆及美国量度到的强度则为里氏规模</a:t>
            </a:r>
            <a:r>
              <a:rPr lang="en-US" altLang="zh-CN" smtClean="0"/>
              <a:t>8.5</a:t>
            </a:r>
            <a:r>
              <a:rPr lang="zh-CN" altLang="zh-CN" smtClean="0"/>
              <a:t>至</a:t>
            </a:r>
            <a:r>
              <a:rPr lang="en-US" altLang="zh-CN" smtClean="0"/>
              <a:t>8.7</a:t>
            </a:r>
            <a:r>
              <a:rPr lang="zh-CN" altLang="zh-CN" smtClean="0"/>
              <a:t>。其后香港天文台和美国全国地震情报中心分别修正强度为</a:t>
            </a:r>
            <a:r>
              <a:rPr lang="en-US" altLang="zh-CN" smtClean="0"/>
              <a:t>8.9</a:t>
            </a:r>
            <a:r>
              <a:rPr lang="zh-CN" altLang="zh-CN" smtClean="0"/>
              <a:t>和</a:t>
            </a:r>
            <a:r>
              <a:rPr lang="en-US" altLang="zh-CN" smtClean="0"/>
              <a:t>9.0</a:t>
            </a:r>
            <a:r>
              <a:rPr lang="zh-CN" altLang="zh-CN" smtClean="0"/>
              <a:t>，矩震级为</a:t>
            </a:r>
            <a:r>
              <a:rPr lang="en-US" altLang="zh-CN" smtClean="0"/>
              <a:t>9.0</a:t>
            </a:r>
            <a:r>
              <a:rPr lang="zh-CN" altLang="zh-CN" smtClean="0"/>
              <a:t>。最后确定为矩震级达到</a:t>
            </a:r>
            <a:r>
              <a:rPr lang="en-US" altLang="zh-CN" smtClean="0"/>
              <a:t>9.3</a:t>
            </a:r>
            <a:r>
              <a:rPr lang="zh-CN" altLang="zh-CN" smtClean="0"/>
              <a:t>。</a:t>
            </a:r>
          </a:p>
          <a:p>
            <a:endParaRPr lang="zh-CN" altLang="en-US" smtClean="0"/>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70F36EFD-84A9-4F3D-B9F6-FAF79B78F8D8}" type="slidenum">
              <a:rPr lang="zh-CN" altLang="en-US" smtClean="0"/>
              <a:pPr/>
              <a:t>76</a:t>
            </a:fld>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2004</a:t>
            </a:r>
            <a:r>
              <a:rPr lang="zh-CN" altLang="zh-CN" smtClean="0"/>
              <a:t>年</a:t>
            </a:r>
            <a:r>
              <a:rPr lang="en-US" altLang="zh-CN" smtClean="0"/>
              <a:t>12</a:t>
            </a:r>
            <a:r>
              <a:rPr lang="zh-CN" altLang="zh-CN" smtClean="0"/>
              <a:t>月</a:t>
            </a:r>
            <a:r>
              <a:rPr lang="en-US" altLang="zh-CN" smtClean="0"/>
              <a:t>26</a:t>
            </a:r>
            <a:r>
              <a:rPr lang="zh-CN" altLang="zh-CN" smtClean="0"/>
              <a:t>日印度洋海啸，也称为南亚海啸，发生在</a:t>
            </a:r>
            <a:r>
              <a:rPr lang="en-US" altLang="zh-CN" smtClean="0"/>
              <a:t>2004</a:t>
            </a:r>
            <a:r>
              <a:rPr lang="zh-CN" altLang="zh-CN" smtClean="0"/>
              <a:t>年</a:t>
            </a:r>
            <a:r>
              <a:rPr lang="en-US" altLang="zh-CN" smtClean="0"/>
              <a:t>12</a:t>
            </a:r>
            <a:r>
              <a:rPr lang="zh-CN" altLang="zh-CN" smtClean="0"/>
              <a:t>月</a:t>
            </a:r>
            <a:r>
              <a:rPr lang="en-US" altLang="zh-CN" smtClean="0"/>
              <a:t>26</a:t>
            </a:r>
            <a:r>
              <a:rPr lang="zh-CN" altLang="zh-CN" smtClean="0"/>
              <a:t>日，这次</a:t>
            </a:r>
            <a:r>
              <a:rPr lang="en-US" altLang="zh-CN" smtClean="0">
                <a:hlinkClick r:id="rId3"/>
              </a:rPr>
              <a:t>地震</a:t>
            </a:r>
            <a:r>
              <a:rPr lang="zh-CN" altLang="zh-CN" smtClean="0"/>
              <a:t>发生的范围主要位于</a:t>
            </a:r>
            <a:r>
              <a:rPr lang="en-US" altLang="zh-CN" smtClean="0">
                <a:hlinkClick r:id="rId4"/>
              </a:rPr>
              <a:t>印度洋板块</a:t>
            </a:r>
            <a:r>
              <a:rPr lang="zh-CN" altLang="zh-CN" smtClean="0"/>
              <a:t>与亚欧板块的交界处，消亡边界。 地处</a:t>
            </a:r>
            <a:r>
              <a:rPr lang="en-US" altLang="zh-CN" smtClean="0">
                <a:hlinkClick r:id="rId5"/>
              </a:rPr>
              <a:t>安达曼海</a:t>
            </a:r>
            <a:r>
              <a:rPr lang="zh-CN" altLang="zh-CN" smtClean="0"/>
              <a:t>。震中位于印尼苏门答腊以北的海底。当地地震局测量为里氏地震规模</a:t>
            </a:r>
            <a:r>
              <a:rPr lang="en-US" altLang="zh-CN" smtClean="0"/>
              <a:t>6.8,</a:t>
            </a:r>
            <a:r>
              <a:rPr lang="zh-CN" altLang="zh-CN" smtClean="0"/>
              <a:t>香港、中国大陆及美国量度到的强度则为里氏规模</a:t>
            </a:r>
            <a:r>
              <a:rPr lang="en-US" altLang="zh-CN" smtClean="0"/>
              <a:t>8.5</a:t>
            </a:r>
            <a:r>
              <a:rPr lang="zh-CN" altLang="zh-CN" smtClean="0"/>
              <a:t>至</a:t>
            </a:r>
            <a:r>
              <a:rPr lang="en-US" altLang="zh-CN" smtClean="0"/>
              <a:t>8.7</a:t>
            </a:r>
            <a:r>
              <a:rPr lang="zh-CN" altLang="zh-CN" smtClean="0"/>
              <a:t>。其后香港天文台和美国全国地震情报中心分别修正强度为</a:t>
            </a:r>
            <a:r>
              <a:rPr lang="en-US" altLang="zh-CN" smtClean="0"/>
              <a:t>8.9</a:t>
            </a:r>
            <a:r>
              <a:rPr lang="zh-CN" altLang="zh-CN" smtClean="0"/>
              <a:t>和</a:t>
            </a:r>
            <a:r>
              <a:rPr lang="en-US" altLang="zh-CN" smtClean="0"/>
              <a:t>9.0</a:t>
            </a:r>
            <a:r>
              <a:rPr lang="zh-CN" altLang="zh-CN" smtClean="0"/>
              <a:t>，矩震级为</a:t>
            </a:r>
            <a:r>
              <a:rPr lang="en-US" altLang="zh-CN" smtClean="0"/>
              <a:t>9.0</a:t>
            </a:r>
            <a:r>
              <a:rPr lang="zh-CN" altLang="zh-CN" smtClean="0"/>
              <a:t>。最后确定为矩震级达到</a:t>
            </a:r>
            <a:r>
              <a:rPr lang="en-US" altLang="zh-CN" smtClean="0"/>
              <a:t>9.3</a:t>
            </a:r>
            <a:r>
              <a:rPr lang="zh-CN" altLang="zh-CN" smtClean="0"/>
              <a:t>。</a:t>
            </a:r>
          </a:p>
          <a:p>
            <a:endParaRPr lang="zh-CN" altLang="en-US" smtClean="0"/>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B5DE8CC-F904-4446-BBBE-A57FDE6EFC63}" type="slidenum">
              <a:rPr lang="zh-CN" altLang="en-US" smtClean="0"/>
              <a:pPr/>
              <a:t>77</a:t>
            </a:fld>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0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E0484A7B-42FF-4E79-8A5D-2F6EE0D658F6}" type="slidenum">
              <a:rPr lang="zh-CN" altLang="en-US" smtClean="0"/>
              <a:pPr/>
              <a:t>20</a:t>
            </a:fld>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50FBB301-0EE8-4E2B-B3E3-331D05BFBE63}" type="slidenum">
              <a:rPr lang="en-US" altLang="zh-CN" smtClean="0"/>
              <a:pPr/>
              <a:t>22</a:t>
            </a:fld>
            <a:endParaRPr lang="en-US" altLang="zh-CN" smtClean="0"/>
          </a:p>
        </p:txBody>
      </p:sp>
      <p:sp>
        <p:nvSpPr>
          <p:cNvPr id="440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采水器用一种专用的锤， 锤沿钢丝绳打下，当打到第一个采水器的释放器时，采水器的上端就离开钢丝绳而颠倒过来，颠倒的同时将两端的活塞门关闭，温度计也颠倒。使锤继续下滑，击在小杠杆上，把原挂在钢丝绳上的第二个锤松脱，则第二个锤沿钢丝绳下滑，通过锤一个接一个地传下去，可以使预先挂好的一串采水器全部颠倒，达到采水和测温的目的。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8CBFF85A-5013-4B97-9584-B1C3DD1D3E11}" type="slidenum">
              <a:rPr lang="zh-CN" altLang="en-US" smtClean="0"/>
              <a:pPr/>
              <a:t>27</a:t>
            </a:fld>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09DF19B7-DCC3-429B-AB15-B8B2CD0EE269}" type="slidenum">
              <a:rPr lang="zh-CN" altLang="en-US" smtClean="0"/>
              <a:pPr/>
              <a:t>34</a:t>
            </a:fld>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红海是世界上含盐度最高的海。其北部含盐度达</a:t>
            </a:r>
            <a:r>
              <a:rPr lang="en-US" altLang="zh-CN" smtClean="0"/>
              <a:t>4.1</a:t>
            </a:r>
            <a:r>
              <a:rPr lang="zh-CN" altLang="en-US" smtClean="0"/>
              <a:t>～</a:t>
            </a:r>
            <a:r>
              <a:rPr lang="en-US" altLang="zh-CN" smtClean="0"/>
              <a:t>4.2</a:t>
            </a:r>
            <a:r>
              <a:rPr lang="zh-CN" altLang="en-US" smtClean="0"/>
              <a:t>％，南部约</a:t>
            </a:r>
            <a:r>
              <a:rPr lang="en-US" altLang="zh-CN" smtClean="0"/>
              <a:t>3.7</a:t>
            </a:r>
            <a:r>
              <a:rPr lang="zh-CN" altLang="en-US" smtClean="0"/>
              <a:t>％，深海底个别地点可达</a:t>
            </a:r>
            <a:r>
              <a:rPr lang="en-US" altLang="zh-CN" smtClean="0"/>
              <a:t>27</a:t>
            </a:r>
            <a:r>
              <a:rPr lang="zh-CN" altLang="en-US" smtClean="0"/>
              <a:t>％以上。造成红海含盐度高的因素很多。主要是，北回归线横穿海域中部，受副热带高压和东北信风带控制，气温高，全年有</a:t>
            </a:r>
            <a:r>
              <a:rPr lang="en-US" altLang="zh-CN" smtClean="0"/>
              <a:t>6</a:t>
            </a:r>
            <a:r>
              <a:rPr lang="zh-CN" altLang="en-US" smtClean="0"/>
              <a:t>～</a:t>
            </a:r>
            <a:r>
              <a:rPr lang="en-US" altLang="zh-CN" smtClean="0"/>
              <a:t>8</a:t>
            </a:r>
            <a:r>
              <a:rPr lang="zh-CN" altLang="en-US" smtClean="0"/>
              <a:t>个月平均气温超过</a:t>
            </a:r>
            <a:r>
              <a:rPr lang="en-US" altLang="zh-CN" smtClean="0"/>
              <a:t>30℃</a:t>
            </a:r>
            <a:r>
              <a:rPr lang="zh-CN" altLang="en-US" smtClean="0"/>
              <a:t>，夏季</a:t>
            </a:r>
            <a:r>
              <a:rPr lang="en-US" altLang="zh-CN" smtClean="0"/>
              <a:t>35℃</a:t>
            </a:r>
            <a:r>
              <a:rPr lang="zh-CN" altLang="en-US" smtClean="0"/>
              <a:t>以上，冬季</a:t>
            </a:r>
            <a:r>
              <a:rPr lang="en-US" altLang="zh-CN" smtClean="0"/>
              <a:t>25℃“</a:t>
            </a:r>
            <a:r>
              <a:rPr lang="zh-CN" altLang="en-US" smtClean="0"/>
              <a:t>以上；全年干燥，年降水量少于</a:t>
            </a:r>
            <a:r>
              <a:rPr lang="en-US" altLang="zh-CN" smtClean="0"/>
              <a:t>200</a:t>
            </a:r>
            <a:r>
              <a:rPr lang="zh-CN" altLang="en-US" smtClean="0"/>
              <a:t>毫米，日照强烈，年蒸发量达</a:t>
            </a:r>
            <a:r>
              <a:rPr lang="en-US" altLang="zh-CN" smtClean="0"/>
              <a:t>2000</a:t>
            </a:r>
            <a:r>
              <a:rPr lang="zh-CN" altLang="en-US" smtClean="0"/>
              <a:t>毫米，大大超过降水量；两岸没有常年河川注入，得不到淡水补充；海域呈封闭状态，唯一沟通大洋的温德海峡，有丕林岛及水下岩岭，水体交换受限制。 </a:t>
            </a:r>
            <a:br>
              <a:rPr lang="zh-CN" altLang="en-US" smtClean="0"/>
            </a:br>
            <a:endParaRPr lang="zh-CN" altLang="en-US" smtClean="0"/>
          </a:p>
          <a:p>
            <a:endParaRPr lang="zh-CN" altLang="en-US" smtClean="0"/>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1B45A891-E53E-41F3-A3F4-7A11D40E372B}" type="slidenum">
              <a:rPr lang="zh-CN" altLang="en-US" smtClean="0"/>
              <a:pPr/>
              <a:t>35</a:t>
            </a:fld>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红海是世界上含盐度最高的海。其北部含盐度达</a:t>
            </a:r>
            <a:r>
              <a:rPr lang="en-US" altLang="zh-CN" smtClean="0"/>
              <a:t>4.1</a:t>
            </a:r>
            <a:r>
              <a:rPr lang="zh-CN" altLang="en-US" smtClean="0"/>
              <a:t>～</a:t>
            </a:r>
            <a:r>
              <a:rPr lang="en-US" altLang="zh-CN" smtClean="0"/>
              <a:t>4.2</a:t>
            </a:r>
            <a:r>
              <a:rPr lang="zh-CN" altLang="en-US" smtClean="0"/>
              <a:t>％，南部约</a:t>
            </a:r>
            <a:r>
              <a:rPr lang="en-US" altLang="zh-CN" smtClean="0"/>
              <a:t>3.7</a:t>
            </a:r>
            <a:r>
              <a:rPr lang="zh-CN" altLang="en-US" smtClean="0"/>
              <a:t>％，深海底个别地点可达</a:t>
            </a:r>
            <a:r>
              <a:rPr lang="en-US" altLang="zh-CN" smtClean="0"/>
              <a:t>27</a:t>
            </a:r>
            <a:r>
              <a:rPr lang="zh-CN" altLang="en-US" smtClean="0"/>
              <a:t>％以上。造成红海含盐度高的因素很多。主要是，北回归线横穿海域中部，受副热带高压和东北信风带控制，气温高，全年有</a:t>
            </a:r>
            <a:r>
              <a:rPr lang="en-US" altLang="zh-CN" smtClean="0"/>
              <a:t>6</a:t>
            </a:r>
            <a:r>
              <a:rPr lang="zh-CN" altLang="en-US" smtClean="0"/>
              <a:t>～</a:t>
            </a:r>
            <a:r>
              <a:rPr lang="en-US" altLang="zh-CN" smtClean="0"/>
              <a:t>8</a:t>
            </a:r>
            <a:r>
              <a:rPr lang="zh-CN" altLang="en-US" smtClean="0"/>
              <a:t>个月平均气温超过</a:t>
            </a:r>
            <a:r>
              <a:rPr lang="en-US" altLang="zh-CN" smtClean="0"/>
              <a:t>30℃</a:t>
            </a:r>
            <a:r>
              <a:rPr lang="zh-CN" altLang="en-US" smtClean="0"/>
              <a:t>，夏季</a:t>
            </a:r>
            <a:r>
              <a:rPr lang="en-US" altLang="zh-CN" smtClean="0"/>
              <a:t>35℃</a:t>
            </a:r>
            <a:r>
              <a:rPr lang="zh-CN" altLang="en-US" smtClean="0"/>
              <a:t>以上，冬季</a:t>
            </a:r>
            <a:r>
              <a:rPr lang="en-US" altLang="zh-CN" smtClean="0"/>
              <a:t>25℃“</a:t>
            </a:r>
            <a:r>
              <a:rPr lang="zh-CN" altLang="en-US" smtClean="0"/>
              <a:t>以上；全年干燥，年降水量少于</a:t>
            </a:r>
            <a:r>
              <a:rPr lang="en-US" altLang="zh-CN" smtClean="0"/>
              <a:t>200</a:t>
            </a:r>
            <a:r>
              <a:rPr lang="zh-CN" altLang="en-US" smtClean="0"/>
              <a:t>毫米，日照强烈，年蒸发量达</a:t>
            </a:r>
            <a:r>
              <a:rPr lang="en-US" altLang="zh-CN" smtClean="0"/>
              <a:t>2000</a:t>
            </a:r>
            <a:r>
              <a:rPr lang="zh-CN" altLang="en-US" smtClean="0"/>
              <a:t>毫米，大大超过降水量；两岸没有常年河川注入，得不到淡水补充；海域呈封闭状态，唯一沟通大洋的温德海峡，有丕林岛及水下岩岭，水体交换受限制。 </a:t>
            </a:r>
            <a:br>
              <a:rPr lang="zh-CN" altLang="en-US" smtClean="0"/>
            </a:br>
            <a:endParaRPr lang="zh-CN" altLang="en-US" smtClean="0"/>
          </a:p>
          <a:p>
            <a:endParaRPr lang="zh-CN" altLang="en-US" smtClean="0"/>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B835DE3-A32A-4870-808F-BE7EA608749C}" type="slidenum">
              <a:rPr lang="zh-CN" altLang="en-US" smtClean="0"/>
              <a:pPr/>
              <a:t>36</a:t>
            </a:fld>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sz="4800">
                <a:latin typeface="华文楷体" pitchFamily="2" charset="-122"/>
                <a:ea typeface="华文楷体" pitchFamily="2"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华文楷体" pitchFamily="2" charset="-122"/>
                <a:ea typeface="华文楷体"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8BEEC536-8167-4068-9810-3E21DF5D9796}" type="datetimeFigureOut">
              <a:rPr lang="zh-CN" altLang="en-US"/>
              <a:pPr>
                <a:defRPr/>
              </a:pPr>
              <a:t>2020/9/15</a:t>
            </a:fld>
            <a:endParaRPr lang="zh-CN" altLang="en-US"/>
          </a:p>
        </p:txBody>
      </p:sp>
    </p:spTree>
    <p:extLst>
      <p:ext uri="{BB962C8B-B14F-4D97-AF65-F5344CB8AC3E}">
        <p14:creationId xmlns:p14="http://schemas.microsoft.com/office/powerpoint/2010/main" val="2374822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443747B5-EA6F-4764-9C1B-FCF3393BEC77}" type="datetimeFigureOut">
              <a:rPr lang="zh-CN" altLang="en-US"/>
              <a:pPr>
                <a:defRPr/>
              </a:pPr>
              <a:t>2020/9/15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CB04C4AC-02A9-4254-84F3-7D5B00D4A0E2}" type="slidenum">
              <a:rPr lang="zh-CN" altLang="en-US"/>
              <a:pPr>
                <a:defRPr/>
              </a:pPr>
              <a:t>‹#›</a:t>
            </a:fld>
            <a:endParaRPr lang="zh-CN" altLang="en-US"/>
          </a:p>
        </p:txBody>
      </p:sp>
    </p:spTree>
    <p:extLst>
      <p:ext uri="{BB962C8B-B14F-4D97-AF65-F5344CB8AC3E}">
        <p14:creationId xmlns:p14="http://schemas.microsoft.com/office/powerpoint/2010/main" val="973466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FDC0C739-0B64-4C11-92EA-37E858D7A7E2}" type="datetimeFigureOut">
              <a:rPr lang="zh-CN" altLang="en-US"/>
              <a:pPr>
                <a:defRPr/>
              </a:pPr>
              <a:t>2020/9/15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4A6B9B72-88B8-455A-8A53-27FBAA5655B7}" type="slidenum">
              <a:rPr lang="zh-CN" altLang="en-US"/>
              <a:pPr>
                <a:defRPr/>
              </a:pPr>
              <a:t>‹#›</a:t>
            </a:fld>
            <a:endParaRPr lang="zh-CN" altLang="en-US"/>
          </a:p>
        </p:txBody>
      </p:sp>
    </p:spTree>
    <p:extLst>
      <p:ext uri="{BB962C8B-B14F-4D97-AF65-F5344CB8AC3E}">
        <p14:creationId xmlns:p14="http://schemas.microsoft.com/office/powerpoint/2010/main" val="795802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6"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3A242712-A70D-4AAB-91F0-FBC156A8FDF7}" type="slidenum">
              <a:rPr lang="en-US" altLang="zh-CN"/>
              <a:pPr>
                <a:defRPr/>
              </a:pPr>
              <a:t>‹#›</a:t>
            </a:fld>
            <a:endParaRPr lang="en-US" altLang="zh-CN"/>
          </a:p>
        </p:txBody>
      </p:sp>
    </p:spTree>
    <p:extLst>
      <p:ext uri="{BB962C8B-B14F-4D97-AF65-F5344CB8AC3E}">
        <p14:creationId xmlns:p14="http://schemas.microsoft.com/office/powerpoint/2010/main" val="3165580365"/>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066800"/>
            <a:ext cx="83820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81000" y="1752600"/>
            <a:ext cx="4114800" cy="4724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7526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91000"/>
            <a:ext cx="4114800" cy="2286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5"/>
          <p:cNvSpPr>
            <a:spLocks noGrp="1" noChangeArrowheads="1"/>
          </p:cNvSpPr>
          <p:nvPr>
            <p:ph type="dt" sz="half" idx="10"/>
          </p:nvPr>
        </p:nvSpPr>
        <p:spPr>
          <a:xfrm>
            <a:off x="685800" y="6248400"/>
            <a:ext cx="19050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7" name="Rectangle 6"/>
          <p:cNvSpPr>
            <a:spLocks noGrp="1" noChangeArrowheads="1"/>
          </p:cNvSpPr>
          <p:nvPr>
            <p:ph type="ftr" sz="quarter" idx="11"/>
          </p:nvPr>
        </p:nvSpPr>
        <p:spPr>
          <a:xfrm>
            <a:off x="3124200" y="6248400"/>
            <a:ext cx="2895600" cy="457200"/>
          </a:xfrm>
          <a:prstGeom prst="rect">
            <a:avLst/>
          </a:prstGeom>
        </p:spPr>
        <p:txBody>
          <a:bodyPr/>
          <a:lstStyle>
            <a:lvl1pPr eaLnBrk="1" hangingPunct="1">
              <a:defRPr>
                <a:solidFill>
                  <a:prstClr val="black"/>
                </a:solidFill>
                <a:latin typeface="+mn-lt"/>
                <a:ea typeface="+mn-ea"/>
              </a:defRPr>
            </a:lvl1pPr>
          </a:lstStyle>
          <a:p>
            <a:pPr>
              <a:defRPr/>
            </a:pPr>
            <a:endParaRPr lang="en-US" altLang="zh-CN"/>
          </a:p>
        </p:txBody>
      </p:sp>
      <p:sp>
        <p:nvSpPr>
          <p:cNvPr id="8" name="Rectangle 7"/>
          <p:cNvSpPr>
            <a:spLocks noGrp="1" noChangeArrowheads="1"/>
          </p:cNvSpPr>
          <p:nvPr>
            <p:ph type="sldNum" sz="quarter" idx="12"/>
          </p:nvPr>
        </p:nvSpPr>
        <p:spPr>
          <a:xfrm>
            <a:off x="6143625" y="285750"/>
            <a:ext cx="19050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E4CA7142-7D26-46B8-AF22-56F9EA9E67E7}" type="slidenum">
              <a:rPr lang="en-US" altLang="zh-CN"/>
              <a:pPr>
                <a:defRPr/>
              </a:pPr>
              <a:t>‹#›</a:t>
            </a:fld>
            <a:endParaRPr lang="en-US" altLang="zh-CN"/>
          </a:p>
        </p:txBody>
      </p:sp>
    </p:spTree>
    <p:extLst>
      <p:ext uri="{BB962C8B-B14F-4D97-AF65-F5344CB8AC3E}">
        <p14:creationId xmlns:p14="http://schemas.microsoft.com/office/powerpoint/2010/main" val="2376249903"/>
      </p:ext>
    </p:extLst>
  </p:cSld>
  <p:clrMapOvr>
    <a:masterClrMapping/>
  </p:clrMapOvr>
  <p:transition spd="slow">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99592" y="1052736"/>
            <a:ext cx="7992888" cy="554461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39907555"/>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ps">
    <p:spTree>
      <p:nvGrpSpPr>
        <p:cNvPr id="1" name=""/>
        <p:cNvGrpSpPr/>
        <p:nvPr/>
      </p:nvGrpSpPr>
      <p:grpSpPr>
        <a:xfrm>
          <a:off x="0" y="0"/>
          <a:ext cx="0" cy="0"/>
          <a:chOff x="0" y="0"/>
          <a:chExt cx="0" cy="0"/>
        </a:xfrm>
      </p:grpSpPr>
      <p:sp>
        <p:nvSpPr>
          <p:cNvPr id="4" name="灯片编号占位符 5"/>
          <p:cNvSpPr txBox="1">
            <a:spLocks/>
          </p:cNvSpPr>
          <p:nvPr userDrawn="1"/>
        </p:nvSpPr>
        <p:spPr>
          <a:xfrm>
            <a:off x="8459788" y="6381750"/>
            <a:ext cx="684212" cy="476250"/>
          </a:xfrm>
          <a:prstGeom prst="rect">
            <a:avLst/>
          </a:prstGeom>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fld id="{C807E83B-7467-4999-9061-AF9F76F2BEBB}" type="slidenum">
              <a:rPr lang="en-US" altLang="zh-CN" smtClean="0">
                <a:solidFill>
                  <a:srgbClr val="000000"/>
                </a:solidFill>
              </a:rPr>
              <a:pPr eaLnBrk="1" hangingPunct="1">
                <a:defRPr/>
              </a:pPr>
              <a:t>‹#›</a:t>
            </a:fld>
            <a:endParaRPr lang="en-US" altLang="zh-CN" smtClean="0">
              <a:solidFill>
                <a:srgbClr val="000000"/>
              </a:solidFill>
            </a:endParaRPr>
          </a:p>
        </p:txBody>
      </p:sp>
      <p:sp>
        <p:nvSpPr>
          <p:cNvPr id="2" name="标题 1"/>
          <p:cNvSpPr>
            <a:spLocks noGrp="1"/>
          </p:cNvSpPr>
          <p:nvPr>
            <p:ph type="title"/>
          </p:nvPr>
        </p:nvSpPr>
        <p:spPr/>
        <p:txBody>
          <a:bodyPr/>
          <a:lstStyle>
            <a:lvl1pPr>
              <a:defRPr b="1"/>
            </a:lvl1pPr>
          </a:lstStyle>
          <a:p>
            <a:r>
              <a:rPr lang="zh-CN" altLang="en-US" dirty="0" smtClean="0"/>
              <a:t>单击此处编辑母版标题样式</a:t>
            </a:r>
            <a:endParaRPr lang="zh-CN" altLang="en-US" dirty="0"/>
          </a:p>
        </p:txBody>
      </p:sp>
      <p:sp>
        <p:nvSpPr>
          <p:cNvPr id="3" name="文本占位符 2"/>
          <p:cNvSpPr>
            <a:spLocks noGrp="1"/>
          </p:cNvSpPr>
          <p:nvPr>
            <p:ph idx="1"/>
          </p:nvPr>
        </p:nvSpPr>
        <p:spPr bwMode="auto">
          <a:xfrm>
            <a:off x="899592" y="1052736"/>
            <a:ext cx="7992888"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lvl1pPr>
            <a:lvl2pPr marL="804863" indent="-347663">
              <a:buFont typeface="Wingdings 2" pitchFamily="18" charset="2"/>
              <a:buChar char=""/>
              <a:defRPr>
                <a:solidFill>
                  <a:schemeClr val="tx2">
                    <a:lumMod val="50000"/>
                  </a:schemeClr>
                </a:solidFill>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p:txBody>
      </p:sp>
    </p:spTree>
    <p:extLst>
      <p:ext uri="{BB962C8B-B14F-4D97-AF65-F5344CB8AC3E}">
        <p14:creationId xmlns:p14="http://schemas.microsoft.com/office/powerpoint/2010/main" val="4099976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D8461C43-646E-43D2-B2AE-A53F745ED276}" type="datetimeFigureOut">
              <a:rPr lang="zh-CN" altLang="en-US"/>
              <a:pPr>
                <a:defRPr/>
              </a:pPr>
              <a:t>2020/9/15</a:t>
            </a:fld>
            <a:endParaRPr lang="zh-CN" alt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6E535076-979F-426E-A841-B2E364438596}" type="slidenum">
              <a:rPr lang="zh-CN" altLang="en-US"/>
              <a:pPr>
                <a:defRPr/>
              </a:pPr>
              <a:t>‹#›</a:t>
            </a:fld>
            <a:endParaRPr lang="zh-CN" altLang="en-US"/>
          </a:p>
        </p:txBody>
      </p:sp>
    </p:spTree>
    <p:extLst>
      <p:ext uri="{BB962C8B-B14F-4D97-AF65-F5344CB8AC3E}">
        <p14:creationId xmlns:p14="http://schemas.microsoft.com/office/powerpoint/2010/main" val="1599348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BC129D78-40F6-487B-A210-4E151E240F8F}" type="datetimeFigureOut">
              <a:rPr lang="zh-CN" altLang="en-US"/>
              <a:pPr>
                <a:defRPr/>
              </a:pPr>
              <a:t>2020/9/15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A830C273-CA5C-42CE-B4DE-8A3D492B8DF6}" type="slidenum">
              <a:rPr lang="zh-CN" altLang="en-US"/>
              <a:pPr>
                <a:defRPr/>
              </a:pPr>
              <a:t>‹#›</a:t>
            </a:fld>
            <a:endParaRPr lang="zh-CN" altLang="en-US"/>
          </a:p>
        </p:txBody>
      </p:sp>
    </p:spTree>
    <p:extLst>
      <p:ext uri="{BB962C8B-B14F-4D97-AF65-F5344CB8AC3E}">
        <p14:creationId xmlns:p14="http://schemas.microsoft.com/office/powerpoint/2010/main" val="221479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3C286A8C-AA92-4968-95A0-959336EC5BF7}" type="datetimeFigureOut">
              <a:rPr lang="zh-CN" altLang="en-US"/>
              <a:pPr>
                <a:defRPr/>
              </a:pPr>
              <a:t>2020/9/15</a:t>
            </a:fld>
            <a:endParaRPr lang="zh-CN" altLang="en-US"/>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9"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56C5A0A-5AF4-49FB-9DBE-7413CE70FBD3}" type="slidenum">
              <a:rPr lang="zh-CN" altLang="en-US"/>
              <a:pPr>
                <a:defRPr/>
              </a:pPr>
              <a:t>‹#›</a:t>
            </a:fld>
            <a:endParaRPr lang="zh-CN" altLang="en-US"/>
          </a:p>
        </p:txBody>
      </p:sp>
    </p:spTree>
    <p:extLst>
      <p:ext uri="{BB962C8B-B14F-4D97-AF65-F5344CB8AC3E}">
        <p14:creationId xmlns:p14="http://schemas.microsoft.com/office/powerpoint/2010/main" val="89812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4F04AA83-2DC4-4604-B6E1-FD25F88A69D3}" type="datetimeFigureOut">
              <a:rPr lang="zh-CN" altLang="en-US"/>
              <a:pPr>
                <a:defRPr/>
              </a:pPr>
              <a:t>2020/9/15</a:t>
            </a:fld>
            <a:endParaRPr lang="zh-CN" altLang="en-US"/>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5"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9FC7AE08-0EC4-4797-B4BD-F7E0ED3161A5}" type="slidenum">
              <a:rPr lang="zh-CN" altLang="en-US"/>
              <a:pPr>
                <a:defRPr/>
              </a:pPr>
              <a:t>‹#›</a:t>
            </a:fld>
            <a:endParaRPr lang="zh-CN" altLang="en-US"/>
          </a:p>
        </p:txBody>
      </p:sp>
    </p:spTree>
    <p:extLst>
      <p:ext uri="{BB962C8B-B14F-4D97-AF65-F5344CB8AC3E}">
        <p14:creationId xmlns:p14="http://schemas.microsoft.com/office/powerpoint/2010/main" val="47173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85E6B0B0-F5C3-4D6F-8C5F-947F5725F1BD}" type="datetimeFigureOut">
              <a:rPr lang="zh-CN" altLang="en-US"/>
              <a:pPr>
                <a:defRPr/>
              </a:pPr>
              <a:t>2020/9/15</a:t>
            </a:fld>
            <a:endParaRPr lang="zh-CN" altLang="en-US"/>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4"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16218EF5-0673-4948-B8E5-48926D56F532}" type="slidenum">
              <a:rPr lang="zh-CN" altLang="en-US"/>
              <a:pPr>
                <a:defRPr/>
              </a:pPr>
              <a:t>‹#›</a:t>
            </a:fld>
            <a:endParaRPr lang="zh-CN" altLang="en-US"/>
          </a:p>
        </p:txBody>
      </p:sp>
    </p:spTree>
    <p:extLst>
      <p:ext uri="{BB962C8B-B14F-4D97-AF65-F5344CB8AC3E}">
        <p14:creationId xmlns:p14="http://schemas.microsoft.com/office/powerpoint/2010/main" val="4170169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F6FFA6F0-AB6E-48A0-9F81-F318CB9D557A}" type="datetimeFigureOut">
              <a:rPr lang="zh-CN" altLang="en-US"/>
              <a:pPr>
                <a:defRPr/>
              </a:pPr>
              <a:t>2020/9/15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52101995-ECAD-4391-A90A-3320CADD0F78}" type="slidenum">
              <a:rPr lang="zh-CN" altLang="en-US"/>
              <a:pPr>
                <a:defRPr/>
              </a:pPr>
              <a:t>‹#›</a:t>
            </a:fld>
            <a:endParaRPr lang="zh-CN" altLang="en-US"/>
          </a:p>
        </p:txBody>
      </p:sp>
    </p:spTree>
    <p:extLst>
      <p:ext uri="{BB962C8B-B14F-4D97-AF65-F5344CB8AC3E}">
        <p14:creationId xmlns:p14="http://schemas.microsoft.com/office/powerpoint/2010/main" val="312607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eaLnBrk="1" hangingPunct="1">
              <a:defRPr>
                <a:solidFill>
                  <a:prstClr val="black"/>
                </a:solidFill>
                <a:latin typeface="+mn-lt"/>
                <a:ea typeface="+mn-ea"/>
              </a:defRPr>
            </a:lvl1pPr>
          </a:lstStyle>
          <a:p>
            <a:pPr>
              <a:defRPr/>
            </a:pPr>
            <a:fld id="{78B92139-9923-4A5E-9B03-72E73987F388}" type="datetimeFigureOut">
              <a:rPr lang="zh-CN" altLang="en-US"/>
              <a:pPr>
                <a:defRPr/>
              </a:pPr>
              <a:t>2020/9/15</a:t>
            </a:fld>
            <a:endParaRPr lang="zh-CN" altLang="en-US"/>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eaLnBrk="1" hangingPunct="1">
              <a:defRPr>
                <a:solidFill>
                  <a:prstClr val="black"/>
                </a:solidFill>
                <a:latin typeface="+mn-lt"/>
                <a:ea typeface="+mn-ea"/>
              </a:defRPr>
            </a:lvl1pPr>
          </a:lstStyle>
          <a:p>
            <a:pPr>
              <a:defRPr/>
            </a:pPr>
            <a:endParaRPr lang="zh-CN" altLang="en-US"/>
          </a:p>
        </p:txBody>
      </p:sp>
      <p:sp>
        <p:nvSpPr>
          <p:cNvPr id="7" name="灯片编号占位符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solidFill>
                  <a:srgbClr val="000000"/>
                </a:solidFill>
              </a:defRPr>
            </a:lvl1pPr>
          </a:lstStyle>
          <a:p>
            <a:pPr>
              <a:defRPr/>
            </a:pPr>
            <a:fld id="{F409AF1B-8916-4A9C-ACBB-C5593C67A83C}" type="slidenum">
              <a:rPr lang="zh-CN" altLang="en-US"/>
              <a:pPr>
                <a:defRPr/>
              </a:pPr>
              <a:t>‹#›</a:t>
            </a:fld>
            <a:endParaRPr lang="zh-CN" altLang="en-US"/>
          </a:p>
        </p:txBody>
      </p:sp>
    </p:spTree>
    <p:extLst>
      <p:ext uri="{BB962C8B-B14F-4D97-AF65-F5344CB8AC3E}">
        <p14:creationId xmlns:p14="http://schemas.microsoft.com/office/powerpoint/2010/main" val="1054606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052513"/>
            <a:ext cx="822960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Tree>
  </p:cSld>
  <p:clrMap bg1="lt1" tx1="dk1" bg2="lt2" tx2="dk2" accent1="accent1" accent2="accent2" accent3="accent3" accent4="accent4" accent5="accent5" accent6="accent6" hlink="hlink" folHlink="folHlink"/>
  <p:sldLayoutIdLst>
    <p:sldLayoutId id="2147486013" r:id="rId1"/>
    <p:sldLayoutId id="2147486014" r:id="rId2"/>
    <p:sldLayoutId id="2147486015" r:id="rId3"/>
    <p:sldLayoutId id="2147486016" r:id="rId4"/>
    <p:sldLayoutId id="2147486017" r:id="rId5"/>
    <p:sldLayoutId id="2147486018" r:id="rId6"/>
    <p:sldLayoutId id="2147486019" r:id="rId7"/>
    <p:sldLayoutId id="2147486020" r:id="rId8"/>
    <p:sldLayoutId id="2147486021" r:id="rId9"/>
    <p:sldLayoutId id="2147486022" r:id="rId10"/>
    <p:sldLayoutId id="2147486023" r:id="rId11"/>
    <p:sldLayoutId id="2147486024" r:id="rId12"/>
    <p:sldLayoutId id="2147486025" r:id="rId13"/>
    <p:sldLayoutId id="2147486026" r:id="rId14"/>
  </p:sldLayoutIdLst>
  <p:timing>
    <p:tnLst>
      <p:par>
        <p:cTn id="1" dur="indefinite" restart="never" nodeType="tmRoot"/>
      </p:par>
    </p:tnLst>
  </p:timing>
  <p:txStyles>
    <p:title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452438" indent="-452438" algn="l" rtl="0" eaLnBrk="0" fontAlgn="base" hangingPunct="0">
        <a:spcBef>
          <a:spcPct val="20000"/>
        </a:spcBef>
        <a:spcAft>
          <a:spcPct val="0"/>
        </a:spcAft>
        <a:buClr>
          <a:srgbClr val="215968"/>
        </a:buClr>
        <a:buFont typeface="Wingdings" panose="05000000000000000000" pitchFamily="2" charset="2"/>
        <a:buChar char="v"/>
        <a:defRPr sz="2800" kern="1200">
          <a:solidFill>
            <a:srgbClr val="254061"/>
          </a:solidFill>
          <a:latin typeface="+mn-lt"/>
          <a:ea typeface="+mn-ea"/>
          <a:cs typeface="+mn-cs"/>
        </a:defRPr>
      </a:lvl1pPr>
      <a:lvl2pPr marL="804863" indent="-347663" algn="l" rtl="0" eaLnBrk="0" fontAlgn="base" hangingPunct="0">
        <a:spcBef>
          <a:spcPct val="20000"/>
        </a:spcBef>
        <a:spcAft>
          <a:spcPct val="0"/>
        </a:spcAft>
        <a:buClr>
          <a:srgbClr val="31859C"/>
        </a:buClr>
        <a:buFont typeface="Wingdings 2" panose="05020102010507070707" pitchFamily="18" charset="2"/>
        <a:buChar char=""/>
        <a:defRPr sz="2400" kern="1200">
          <a:solidFill>
            <a:srgbClr val="254061"/>
          </a:solidFill>
          <a:latin typeface="+mn-lt"/>
          <a:ea typeface="+mn-ea"/>
          <a:cs typeface="+mn-cs"/>
        </a:defRPr>
      </a:lvl2pPr>
      <a:lvl3pPr marL="1255713" indent="-341313" algn="l" rtl="0" eaLnBrk="0" fontAlgn="base" hangingPunct="0">
        <a:spcBef>
          <a:spcPct val="20000"/>
        </a:spcBef>
        <a:spcAft>
          <a:spcPct val="0"/>
        </a:spcAft>
        <a:buClr>
          <a:srgbClr val="31859C"/>
        </a:buClr>
        <a:buFont typeface="Wingdings" panose="05000000000000000000" pitchFamily="2" charset="2"/>
        <a:buChar char="Ø"/>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215968"/>
        </a:buClr>
        <a:buFont typeface="Wingdings 2" panose="05020102010507070707" pitchFamily="18" charset="2"/>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4.xml"/><Relationship Id="rId1" Type="http://schemas.openxmlformats.org/officeDocument/2006/relationships/tags" Target="../tags/tag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bjdzr.testmart.cn/companysweb/?UserName=hscewgsg&amp;Channel=15&amp;Att=1&amp;pid=25aa3c7c-5614-4370-a4b4-7df9b6a27d2b" TargetMode="Externa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baike.baidu.com/view/1729.htm" TargetMode="External"/><Relationship Id="rId7" Type="http://schemas.openxmlformats.org/officeDocument/2006/relationships/image" Target="../media/image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baike.baidu.com/view/115120.htm" TargetMode="External"/><Relationship Id="rId4" Type="http://schemas.openxmlformats.org/officeDocument/2006/relationships/hyperlink" Target="http://baike.baidu.com/view/558801.ht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notesSlide" Target="../notesSlides/notesSlide6.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3.png"/><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3.png"/><Relationship Id="rId4" Type="http://schemas.openxmlformats.org/officeDocument/2006/relationships/image" Target="../media/image25.wmf"/></Relationships>
</file>

<file path=ppt/slides/_rels/slide31.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7.wmf"/><Relationship Id="rId5" Type="http://schemas.openxmlformats.org/officeDocument/2006/relationships/oleObject" Target="../embeddings/oleObject6.bin"/><Relationship Id="rId4" Type="http://schemas.openxmlformats.org/officeDocument/2006/relationships/image" Target="../media/image26.wmf"/><Relationship Id="rId9"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35.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vmlDrawing" Target="../drawings/vmlDrawing8.vml"/><Relationship Id="rId5" Type="http://schemas.openxmlformats.org/officeDocument/2006/relationships/image" Target="../media/image38.wmf"/><Relationship Id="rId4" Type="http://schemas.openxmlformats.org/officeDocument/2006/relationships/oleObject" Target="../embeddings/oleObject10.bin"/></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4.xml"/><Relationship Id="rId1" Type="http://schemas.openxmlformats.org/officeDocument/2006/relationships/vmlDrawing" Target="../drawings/vmlDrawing9.vml"/><Relationship Id="rId4" Type="http://schemas.openxmlformats.org/officeDocument/2006/relationships/image" Target="../media/image41.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4.gif"/><Relationship Id="rId5" Type="http://schemas.openxmlformats.org/officeDocument/2006/relationships/slide" Target="slide59.xml"/><Relationship Id="rId4" Type="http://schemas.openxmlformats.org/officeDocument/2006/relationships/image" Target="../media/image43.jpeg"/></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44.gif"/><Relationship Id="rId4" Type="http://schemas.openxmlformats.org/officeDocument/2006/relationships/slide" Target="slide57.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2.xml"/><Relationship Id="rId7" Type="http://schemas.openxmlformats.org/officeDocument/2006/relationships/oleObject" Target="../embeddings/oleObject12.bin"/><Relationship Id="rId2" Type="http://schemas.openxmlformats.org/officeDocument/2006/relationships/slideLayout" Target="../slideLayouts/slideLayout14.xml"/><Relationship Id="rId1" Type="http://schemas.openxmlformats.org/officeDocument/2006/relationships/vmlDrawing" Target="../drawings/vmlDrawing10.vml"/><Relationship Id="rId6" Type="http://schemas.openxmlformats.org/officeDocument/2006/relationships/image" Target="../media/image44.gif"/><Relationship Id="rId5" Type="http://schemas.openxmlformats.org/officeDocument/2006/relationships/slide" Target="slide4.xml"/><Relationship Id="rId10" Type="http://schemas.openxmlformats.org/officeDocument/2006/relationships/slide" Target="slide57.xml"/><Relationship Id="rId4" Type="http://schemas.openxmlformats.org/officeDocument/2006/relationships/image" Target="../media/image42.png"/><Relationship Id="rId9" Type="http://schemas.openxmlformats.org/officeDocument/2006/relationships/image" Target="../media/image43.jpeg"/></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50.jpeg"/></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8.xml"/><Relationship Id="rId7" Type="http://schemas.openxmlformats.org/officeDocument/2006/relationships/image" Target="../media/image54.wmf"/><Relationship Id="rId2" Type="http://schemas.openxmlformats.org/officeDocument/2006/relationships/slideLayout" Target="../slideLayouts/slideLayout14.xml"/><Relationship Id="rId1" Type="http://schemas.openxmlformats.org/officeDocument/2006/relationships/vmlDrawing" Target="../drawings/vmlDrawing11.vml"/><Relationship Id="rId6" Type="http://schemas.openxmlformats.org/officeDocument/2006/relationships/oleObject" Target="../embeddings/oleObject13.bin"/><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标题 1"/>
          <p:cNvSpPr>
            <a:spLocks noGrp="1"/>
          </p:cNvSpPr>
          <p:nvPr>
            <p:ph type="ctrTitle"/>
          </p:nvPr>
        </p:nvSpPr>
        <p:spPr/>
        <p:txBody>
          <a:bodyPr/>
          <a:lstStyle/>
          <a:p>
            <a:pPr algn="ctr" eaLnBrk="1" hangingPunct="1"/>
            <a:r>
              <a:rPr lang="zh-CN" altLang="en-US" sz="7200" b="1" smtClean="0">
                <a:solidFill>
                  <a:srgbClr val="FFFF00"/>
                </a:solidFill>
              </a:rPr>
              <a:t>海洋测绘</a:t>
            </a:r>
          </a:p>
        </p:txBody>
      </p:sp>
      <p:sp>
        <p:nvSpPr>
          <p:cNvPr id="17411" name="副标题 2"/>
          <p:cNvSpPr>
            <a:spLocks noGrp="1"/>
          </p:cNvSpPr>
          <p:nvPr>
            <p:ph type="subTitle" idx="1"/>
          </p:nvPr>
        </p:nvSpPr>
        <p:spPr/>
        <p:txBody>
          <a:bodyPr/>
          <a:lstStyle/>
          <a:p>
            <a:pPr eaLnBrk="1" hangingPunct="1"/>
            <a:r>
              <a:rPr lang="zh-CN" altLang="en-US" sz="3200" b="1" smtClean="0">
                <a:solidFill>
                  <a:srgbClr val="FFFF00"/>
                </a:solidFill>
              </a:rPr>
              <a:t>主讲：郑艳丽</a:t>
            </a:r>
          </a:p>
        </p:txBody>
      </p:sp>
      <p:pic>
        <p:nvPicPr>
          <p:cNvPr id="17412" name="音频 2">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921"/>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3"/>
          <p:cNvSpPr>
            <a:spLocks noChangeArrowheads="1"/>
          </p:cNvSpPr>
          <p:nvPr/>
        </p:nvSpPr>
        <p:spPr bwMode="auto">
          <a:xfrm>
            <a:off x="850900" y="960438"/>
            <a:ext cx="4152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b="1">
                <a:solidFill>
                  <a:schemeClr val="tx1"/>
                </a:solidFill>
                <a:latin typeface="宋体" panose="02010600030101010101" pitchFamily="2" charset="-122"/>
              </a:rPr>
              <a:t>海水温度的</a:t>
            </a:r>
            <a:r>
              <a:rPr kumimoji="1" lang="zh-CN" altLang="en-US" b="1">
                <a:solidFill>
                  <a:srgbClr val="FF0000"/>
                </a:solidFill>
                <a:latin typeface="宋体" panose="02010600030101010101" pitchFamily="2" charset="-122"/>
              </a:rPr>
              <a:t>垂直</a:t>
            </a:r>
            <a:r>
              <a:rPr kumimoji="1" lang="zh-CN" altLang="en-US" b="1">
                <a:solidFill>
                  <a:schemeClr val="tx1"/>
                </a:solidFill>
                <a:latin typeface="宋体" panose="02010600030101010101" pitchFamily="2" charset="-122"/>
              </a:rPr>
              <a:t>分布规律</a:t>
            </a:r>
          </a:p>
        </p:txBody>
      </p:sp>
      <p:grpSp>
        <p:nvGrpSpPr>
          <p:cNvPr id="5" name="Group 9"/>
          <p:cNvGrpSpPr>
            <a:grpSpLocks/>
          </p:cNvGrpSpPr>
          <p:nvPr/>
        </p:nvGrpSpPr>
        <p:grpSpPr bwMode="auto">
          <a:xfrm>
            <a:off x="1403350" y="1557338"/>
            <a:ext cx="7154863" cy="5189537"/>
            <a:chOff x="144" y="672"/>
            <a:chExt cx="4507" cy="3269"/>
          </a:xfrm>
        </p:grpSpPr>
        <p:pic>
          <p:nvPicPr>
            <p:cNvPr id="28677" name="Picture 10" descr="图片3"/>
            <p:cNvPicPr>
              <a:picLocks noChangeAspect="1" noChangeArrowheads="1"/>
            </p:cNvPicPr>
            <p:nvPr/>
          </p:nvPicPr>
          <p:blipFill>
            <a:blip r:embed="rId3">
              <a:lum contrast="30000"/>
              <a:extLst>
                <a:ext uri="{28A0092B-C50C-407E-A947-70E740481C1C}">
                  <a14:useLocalDpi xmlns:a14="http://schemas.microsoft.com/office/drawing/2010/main" val="0"/>
                </a:ext>
              </a:extLst>
            </a:blip>
            <a:srcRect l="5099" t="1758" r="558" b="2396"/>
            <a:stretch>
              <a:fillRect/>
            </a:stretch>
          </p:blipFill>
          <p:spPr bwMode="auto">
            <a:xfrm>
              <a:off x="144" y="672"/>
              <a:ext cx="3888" cy="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Text Box 11"/>
            <p:cNvSpPr txBox="1">
              <a:spLocks noChangeArrowheads="1"/>
            </p:cNvSpPr>
            <p:nvPr/>
          </p:nvSpPr>
          <p:spPr bwMode="auto">
            <a:xfrm>
              <a:off x="280" y="3418"/>
              <a:ext cx="437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chemeClr val="tx1"/>
                  </a:solidFill>
                  <a:latin typeface="Times New Roman" panose="02020603050405020304" pitchFamily="18" charset="0"/>
                </a:rPr>
                <a:t>   </a:t>
              </a:r>
              <a:r>
                <a:rPr kumimoji="1" lang="zh-CN" altLang="en-US" sz="2400" b="1">
                  <a:solidFill>
                    <a:schemeClr val="tx1"/>
                  </a:solidFill>
                  <a:latin typeface="Times New Roman" panose="02020603050405020304" pitchFamily="18" charset="0"/>
                </a:rPr>
                <a:t>太平洋西经</a:t>
              </a:r>
              <a:r>
                <a:rPr kumimoji="1" lang="en-US" altLang="zh-CN" sz="2400" b="1">
                  <a:solidFill>
                    <a:schemeClr val="tx1"/>
                  </a:solidFill>
                  <a:latin typeface="Times New Roman" panose="02020603050405020304" pitchFamily="18" charset="0"/>
                </a:rPr>
                <a:t>170°</a:t>
              </a:r>
              <a:r>
                <a:rPr kumimoji="1" lang="zh-CN" altLang="en-US" sz="2400" b="1">
                  <a:solidFill>
                    <a:schemeClr val="tx1"/>
                  </a:solidFill>
                  <a:latin typeface="Times New Roman" panose="02020603050405020304" pitchFamily="18" charset="0"/>
                </a:rPr>
                <a:t>附近，三个不同纬度观测站</a:t>
              </a:r>
            </a:p>
            <a:p>
              <a:pPr>
                <a:spcBef>
                  <a:spcPct val="0"/>
                </a:spcBef>
                <a:buClrTx/>
                <a:buFontTx/>
                <a:buNone/>
              </a:pPr>
              <a:r>
                <a:rPr kumimoji="1" lang="zh-CN" altLang="en-US" sz="2400" b="1">
                  <a:solidFill>
                    <a:schemeClr val="tx1"/>
                  </a:solidFill>
                  <a:latin typeface="Times New Roman" panose="02020603050405020304" pitchFamily="18" charset="0"/>
                </a:rPr>
                <a:t>         水温随深度而变化的曲线</a:t>
              </a:r>
            </a:p>
          </p:txBody>
        </p:sp>
      </p:grpSp>
      <p:pic>
        <p:nvPicPr>
          <p:cNvPr id="28676"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80758">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noGrp="1"/>
          </p:cNvSpPr>
          <p:nvPr>
            <p:ph idx="1"/>
          </p:nvPr>
        </p:nvSpPr>
        <p:spPr>
          <a:xfrm>
            <a:off x="971550" y="1844675"/>
            <a:ext cx="7993063" cy="4537075"/>
          </a:xfrm>
        </p:spPr>
        <p:txBody>
          <a:bodyPr/>
          <a:lstStyle/>
          <a:p>
            <a:pPr eaLnBrk="1" hangingPunct="1">
              <a:lnSpc>
                <a:spcPct val="150000"/>
              </a:lnSpc>
            </a:pPr>
            <a:r>
              <a:rPr lang="zh-CN" altLang="en-US" smtClean="0">
                <a:latin typeface="华文细黑" panose="02010600040101010101" pitchFamily="2" charset="-122"/>
                <a:ea typeface="华文细黑" panose="02010600040101010101" pitchFamily="2" charset="-122"/>
              </a:rPr>
              <a:t>在</a:t>
            </a:r>
            <a:r>
              <a:rPr lang="en-US" altLang="zh-CN" smtClean="0">
                <a:latin typeface="华文细黑" panose="02010600040101010101" pitchFamily="2" charset="-122"/>
                <a:ea typeface="华文细黑" panose="02010600040101010101" pitchFamily="2" charset="-122"/>
              </a:rPr>
              <a:t>1000</a:t>
            </a:r>
            <a:r>
              <a:rPr lang="zh-CN" altLang="en-US" smtClean="0">
                <a:latin typeface="华文细黑" panose="02010600040101010101" pitchFamily="2" charset="-122"/>
                <a:ea typeface="华文细黑" panose="02010600040101010101" pitchFamily="2" charset="-122"/>
              </a:rPr>
              <a:t>米深处的水温约为</a:t>
            </a:r>
            <a:r>
              <a:rPr lang="en-US" altLang="zh-CN" b="1" smtClean="0">
                <a:solidFill>
                  <a:srgbClr val="A50021"/>
                </a:solidFill>
                <a:latin typeface="华文细黑" panose="02010600040101010101" pitchFamily="2" charset="-122"/>
                <a:ea typeface="华文细黑" panose="02010600040101010101" pitchFamily="2" charset="-122"/>
              </a:rPr>
              <a:t>4 ℃~5 ℃</a:t>
            </a:r>
            <a:r>
              <a:rPr lang="zh-CN" altLang="en-US" smtClean="0">
                <a:latin typeface="华文细黑" panose="02010600040101010101" pitchFamily="2" charset="-122"/>
                <a:ea typeface="华文细黑" panose="02010600040101010101" pitchFamily="2" charset="-122"/>
              </a:rPr>
              <a:t>；</a:t>
            </a:r>
            <a:endParaRPr lang="en-US" altLang="zh-CN" smtClean="0">
              <a:latin typeface="华文细黑" panose="02010600040101010101" pitchFamily="2" charset="-122"/>
              <a:ea typeface="华文细黑" panose="02010600040101010101" pitchFamily="2" charset="-122"/>
            </a:endParaRPr>
          </a:p>
          <a:p>
            <a:pPr eaLnBrk="1" hangingPunct="1">
              <a:lnSpc>
                <a:spcPct val="150000"/>
              </a:lnSpc>
            </a:pPr>
            <a:r>
              <a:rPr lang="zh-CN" altLang="en-US" smtClean="0">
                <a:latin typeface="华文细黑" panose="02010600040101010101" pitchFamily="2" charset="-122"/>
                <a:ea typeface="华文细黑" panose="02010600040101010101" pitchFamily="2" charset="-122"/>
              </a:rPr>
              <a:t>在</a:t>
            </a:r>
            <a:r>
              <a:rPr lang="en-US" altLang="zh-CN" smtClean="0">
                <a:latin typeface="华文细黑" panose="02010600040101010101" pitchFamily="2" charset="-122"/>
                <a:ea typeface="华文细黑" panose="02010600040101010101" pitchFamily="2" charset="-122"/>
              </a:rPr>
              <a:t>2000</a:t>
            </a:r>
            <a:r>
              <a:rPr lang="zh-CN" altLang="en-US" smtClean="0">
                <a:latin typeface="华文细黑" panose="02010600040101010101" pitchFamily="2" charset="-122"/>
                <a:ea typeface="华文细黑" panose="02010600040101010101" pitchFamily="2" charset="-122"/>
              </a:rPr>
              <a:t>米深处的水温约为</a:t>
            </a:r>
            <a:r>
              <a:rPr lang="en-US" altLang="zh-CN" b="1" smtClean="0">
                <a:solidFill>
                  <a:srgbClr val="A50021"/>
                </a:solidFill>
                <a:latin typeface="华文细黑" panose="02010600040101010101" pitchFamily="2" charset="-122"/>
                <a:ea typeface="华文细黑" panose="02010600040101010101" pitchFamily="2" charset="-122"/>
              </a:rPr>
              <a:t>2 ℃~3 ℃</a:t>
            </a:r>
            <a:r>
              <a:rPr lang="zh-CN" altLang="en-US" smtClean="0">
                <a:latin typeface="华文细黑" panose="02010600040101010101" pitchFamily="2" charset="-122"/>
                <a:ea typeface="华文细黑" panose="02010600040101010101" pitchFamily="2" charset="-122"/>
              </a:rPr>
              <a:t>；</a:t>
            </a:r>
            <a:endParaRPr lang="en-US" altLang="zh-CN" smtClean="0">
              <a:latin typeface="华文细黑" panose="02010600040101010101" pitchFamily="2" charset="-122"/>
              <a:ea typeface="华文细黑" panose="02010600040101010101" pitchFamily="2" charset="-122"/>
            </a:endParaRPr>
          </a:p>
          <a:p>
            <a:pPr eaLnBrk="1" hangingPunct="1">
              <a:lnSpc>
                <a:spcPct val="150000"/>
              </a:lnSpc>
            </a:pPr>
            <a:r>
              <a:rPr lang="zh-CN" altLang="en-US" smtClean="0">
                <a:latin typeface="华文细黑" panose="02010600040101010101" pitchFamily="2" charset="-122"/>
                <a:ea typeface="华文细黑" panose="02010600040101010101" pitchFamily="2" charset="-122"/>
              </a:rPr>
              <a:t>全球</a:t>
            </a:r>
            <a:r>
              <a:rPr lang="zh-CN" altLang="en-US" smtClean="0">
                <a:solidFill>
                  <a:srgbClr val="FF3300"/>
                </a:solidFill>
                <a:latin typeface="华文细黑" panose="02010600040101010101" pitchFamily="2" charset="-122"/>
                <a:ea typeface="华文细黑" panose="02010600040101010101" pitchFamily="2" charset="-122"/>
              </a:rPr>
              <a:t>海洋平均</a:t>
            </a:r>
            <a:r>
              <a:rPr lang="zh-CN" altLang="en-US" smtClean="0">
                <a:latin typeface="华文细黑" panose="02010600040101010101" pitchFamily="2" charset="-122"/>
                <a:ea typeface="华文细黑" panose="02010600040101010101" pitchFamily="2" charset="-122"/>
              </a:rPr>
              <a:t>温度为</a:t>
            </a:r>
            <a:r>
              <a:rPr lang="en-US" altLang="zh-CN" b="1" smtClean="0">
                <a:solidFill>
                  <a:srgbClr val="A50021"/>
                </a:solidFill>
                <a:latin typeface="华文细黑" panose="02010600040101010101" pitchFamily="2" charset="-122"/>
                <a:ea typeface="华文细黑" panose="02010600040101010101" pitchFamily="2" charset="-122"/>
              </a:rPr>
              <a:t>3.8℃</a:t>
            </a:r>
            <a:r>
              <a:rPr lang="zh-CN" altLang="en-US" smtClean="0">
                <a:latin typeface="华文细黑" panose="02010600040101010101" pitchFamily="2" charset="-122"/>
                <a:ea typeface="华文细黑" panose="02010600040101010101" pitchFamily="2" charset="-122"/>
              </a:rPr>
              <a:t>；</a:t>
            </a:r>
            <a:endParaRPr lang="en-US" altLang="zh-CN" smtClean="0">
              <a:latin typeface="华文细黑" panose="02010600040101010101" pitchFamily="2" charset="-122"/>
              <a:ea typeface="华文细黑" panose="02010600040101010101" pitchFamily="2" charset="-122"/>
            </a:endParaRPr>
          </a:p>
          <a:p>
            <a:pPr eaLnBrk="1" hangingPunct="1">
              <a:lnSpc>
                <a:spcPct val="150000"/>
              </a:lnSpc>
            </a:pPr>
            <a:r>
              <a:rPr lang="en-US" altLang="zh-CN" smtClean="0">
                <a:latin typeface="华文细黑" panose="02010600040101010101" pitchFamily="2" charset="-122"/>
                <a:ea typeface="华文细黑" panose="02010600040101010101" pitchFamily="2" charset="-122"/>
              </a:rPr>
              <a:t>4000m</a:t>
            </a:r>
            <a:r>
              <a:rPr lang="zh-CN" altLang="en-US" smtClean="0">
                <a:latin typeface="华文细黑" panose="02010600040101010101" pitchFamily="2" charset="-122"/>
                <a:ea typeface="华文细黑" panose="02010600040101010101" pitchFamily="2" charset="-122"/>
              </a:rPr>
              <a:t>温度分布均匀，大洋温差不超过</a:t>
            </a:r>
            <a:r>
              <a:rPr lang="en-US" altLang="zh-CN" smtClean="0">
                <a:latin typeface="华文细黑" panose="02010600040101010101" pitchFamily="2" charset="-122"/>
                <a:ea typeface="华文细黑" panose="02010600040101010101" pitchFamily="2" charset="-122"/>
              </a:rPr>
              <a:t>3°</a:t>
            </a:r>
            <a:r>
              <a:rPr lang="zh-CN" altLang="en-US" smtClean="0">
                <a:latin typeface="华文细黑" panose="02010600040101010101" pitchFamily="2" charset="-122"/>
                <a:ea typeface="华文细黑" panose="02010600040101010101" pitchFamily="2" charset="-122"/>
              </a:rPr>
              <a:t>；</a:t>
            </a:r>
            <a:endParaRPr lang="en-US" altLang="zh-CN" smtClean="0">
              <a:latin typeface="华文细黑" panose="02010600040101010101" pitchFamily="2" charset="-122"/>
              <a:ea typeface="华文细黑" panose="02010600040101010101" pitchFamily="2" charset="-122"/>
            </a:endParaRPr>
          </a:p>
          <a:p>
            <a:pPr eaLnBrk="1" hangingPunct="1">
              <a:lnSpc>
                <a:spcPct val="150000"/>
              </a:lnSpc>
            </a:pPr>
            <a:r>
              <a:rPr lang="zh-CN" altLang="en-US" smtClean="0">
                <a:latin typeface="华文细黑" panose="02010600040101010101" pitchFamily="2" charset="-122"/>
                <a:ea typeface="华文细黑" panose="02010600040101010101" pitchFamily="2" charset="-122"/>
              </a:rPr>
              <a:t>南极底层水性质均匀，约</a:t>
            </a:r>
            <a:r>
              <a:rPr lang="en-US" altLang="zh-CN" smtClean="0">
                <a:latin typeface="华文细黑" panose="02010600040101010101" pitchFamily="2" charset="-122"/>
                <a:ea typeface="华文细黑" panose="02010600040101010101" pitchFamily="2" charset="-122"/>
              </a:rPr>
              <a:t>0°</a:t>
            </a:r>
            <a:r>
              <a:rPr lang="zh-CN" altLang="en-US" smtClean="0">
                <a:latin typeface="华文细黑" panose="02010600040101010101" pitchFamily="2" charset="-122"/>
                <a:ea typeface="华文细黑" panose="02010600040101010101" pitchFamily="2" charset="-122"/>
              </a:rPr>
              <a:t>左右。</a:t>
            </a:r>
          </a:p>
          <a:p>
            <a:endParaRPr lang="zh-CN" altLang="en-US" smtClean="0"/>
          </a:p>
          <a:p>
            <a:endParaRPr lang="zh-CN" altLang="en-US" smtClean="0"/>
          </a:p>
        </p:txBody>
      </p:sp>
      <p:sp>
        <p:nvSpPr>
          <p:cNvPr id="2969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294EDA4-DFC2-4A58-8B7A-31F964982417}" type="slidenum">
              <a:rPr lang="en-US" altLang="zh-CN" sz="1800">
                <a:solidFill>
                  <a:srgbClr val="000000"/>
                </a:solidFill>
              </a:rPr>
              <a:pPr eaLnBrk="1" hangingPunct="1">
                <a:spcBef>
                  <a:spcPct val="0"/>
                </a:spcBef>
                <a:buClrTx/>
                <a:buFontTx/>
                <a:buNone/>
              </a:pPr>
              <a:t>11</a:t>
            </a:fld>
            <a:endParaRPr lang="en-US" altLang="zh-CN" sz="1800">
              <a:solidFill>
                <a:srgbClr val="000000"/>
              </a:solidFill>
            </a:endParaRPr>
          </a:p>
        </p:txBody>
      </p:sp>
      <p:sp>
        <p:nvSpPr>
          <p:cNvPr id="29700" name="标题 2"/>
          <p:cNvSpPr>
            <a:spLocks noGrp="1"/>
          </p:cNvSpPr>
          <p:nvPr>
            <p:ph type="title"/>
          </p:nvPr>
        </p:nvSpPr>
        <p:spPr/>
        <p:txBody>
          <a:bodyPr/>
          <a:lstStyle/>
          <a:p>
            <a:endParaRPr lang="zh-CN" altLang="en-US" smtClean="0"/>
          </a:p>
        </p:txBody>
      </p:sp>
      <p:sp>
        <p:nvSpPr>
          <p:cNvPr id="29701" name="矩形 1"/>
          <p:cNvSpPr>
            <a:spLocks noChangeArrowheads="1"/>
          </p:cNvSpPr>
          <p:nvPr/>
        </p:nvSpPr>
        <p:spPr bwMode="auto">
          <a:xfrm>
            <a:off x="971550" y="104616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3200" b="1">
                <a:solidFill>
                  <a:schemeClr val="tx1"/>
                </a:solidFill>
              </a:rPr>
              <a:t>深层水温：</a:t>
            </a:r>
          </a:p>
        </p:txBody>
      </p:sp>
      <p:pic>
        <p:nvPicPr>
          <p:cNvPr id="2970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02688" y="0"/>
            <a:ext cx="3635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3354">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ChangeArrowheads="1"/>
          </p:cNvSpPr>
          <p:nvPr/>
        </p:nvSpPr>
        <p:spPr bwMode="auto">
          <a:xfrm>
            <a:off x="900113" y="166688"/>
            <a:ext cx="5111750" cy="706437"/>
          </a:xfrm>
          <a:prstGeom prst="rect">
            <a:avLst/>
          </a:prstGeom>
          <a:noFill/>
          <a:ln w="9525">
            <a:noFill/>
            <a:miter lim="800000"/>
            <a:headEnd/>
            <a:tailEnd/>
          </a:ln>
          <a:effectLst/>
        </p:spPr>
        <p:txBody>
          <a:bodyPr anchor="ctr">
            <a:spAutoFit/>
          </a:bodyPr>
          <a:lstStyle/>
          <a:p>
            <a:pPr eaLnBrk="1" hangingPunct="1">
              <a:defRPr/>
            </a:pPr>
            <a:r>
              <a:rPr lang="en-US" altLang="zh-CN" sz="4000" b="1" dirty="0">
                <a:solidFill>
                  <a:schemeClr val="tx2"/>
                </a:solidFill>
                <a:effectLst>
                  <a:outerShdw blurRad="38100" dist="38100" dir="2700000" algn="tl">
                    <a:srgbClr val="C0C0C0"/>
                  </a:outerShdw>
                </a:effectLst>
                <a:latin typeface="Arial" charset="0"/>
                <a:ea typeface="+mj-ea"/>
                <a:cs typeface="+mj-cs"/>
              </a:rPr>
              <a:t>2 .</a:t>
            </a:r>
            <a:r>
              <a:rPr lang="zh-CN" altLang="en-US" sz="4000" b="1" dirty="0">
                <a:solidFill>
                  <a:schemeClr val="tx2"/>
                </a:solidFill>
                <a:effectLst>
                  <a:outerShdw blurRad="38100" dist="38100" dir="2700000" algn="tl">
                    <a:srgbClr val="C0C0C0"/>
                  </a:outerShdw>
                </a:effectLst>
                <a:latin typeface="Arial" charset="0"/>
                <a:ea typeface="+mj-ea"/>
                <a:cs typeface="+mj-cs"/>
              </a:rPr>
              <a:t>海水温度观测方法</a:t>
            </a:r>
          </a:p>
        </p:txBody>
      </p:sp>
      <p:sp>
        <p:nvSpPr>
          <p:cNvPr id="30723" name="Rectangle 5"/>
          <p:cNvSpPr>
            <a:spLocks noChangeArrowheads="1"/>
          </p:cNvSpPr>
          <p:nvPr/>
        </p:nvSpPr>
        <p:spPr bwMode="auto">
          <a:xfrm>
            <a:off x="755650" y="1195388"/>
            <a:ext cx="35163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b="1">
                <a:solidFill>
                  <a:schemeClr val="tx1"/>
                </a:solidFill>
                <a:latin typeface="Arial" panose="020B0604020202020204" pitchFamily="34" charset="0"/>
              </a:rPr>
              <a:t>表层水温观测方法</a:t>
            </a:r>
            <a:r>
              <a:rPr lang="zh-CN" altLang="en-US">
                <a:solidFill>
                  <a:schemeClr val="tx1"/>
                </a:solidFill>
                <a:latin typeface="Arial" panose="020B0604020202020204" pitchFamily="34" charset="0"/>
              </a:rPr>
              <a:t>： </a:t>
            </a:r>
          </a:p>
        </p:txBody>
      </p:sp>
      <p:sp>
        <p:nvSpPr>
          <p:cNvPr id="3072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2AE9247C-2005-4B26-A3BF-C5E035D5E3B7}" type="slidenum">
              <a:rPr lang="en-US" altLang="zh-CN" sz="1800">
                <a:solidFill>
                  <a:srgbClr val="000000"/>
                </a:solidFill>
              </a:rPr>
              <a:pPr eaLnBrk="1" hangingPunct="1">
                <a:spcBef>
                  <a:spcPct val="0"/>
                </a:spcBef>
                <a:buClrTx/>
                <a:buFontTx/>
                <a:buNone/>
              </a:pPr>
              <a:t>12</a:t>
            </a:fld>
            <a:endParaRPr lang="en-US" altLang="zh-CN" sz="1800">
              <a:solidFill>
                <a:srgbClr val="000000"/>
              </a:solidFill>
            </a:endParaRPr>
          </a:p>
        </p:txBody>
      </p:sp>
      <p:sp>
        <p:nvSpPr>
          <p:cNvPr id="40965" name="内容占位符 2"/>
          <p:cNvSpPr txBox="1">
            <a:spLocks/>
          </p:cNvSpPr>
          <p:nvPr/>
        </p:nvSpPr>
        <p:spPr bwMode="auto">
          <a:xfrm>
            <a:off x="900113" y="1916113"/>
            <a:ext cx="7993062"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2438" indent="-452438">
              <a:defRPr>
                <a:solidFill>
                  <a:schemeClr val="tx1"/>
                </a:solidFill>
                <a:latin typeface="Calibri" pitchFamily="34" charset="0"/>
                <a:ea typeface="宋体" pitchFamily="2" charset="-122"/>
              </a:defRPr>
            </a:lvl1pPr>
            <a:lvl2pPr marL="914400" indent="-45720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20000"/>
              </a:lnSpc>
              <a:spcBef>
                <a:spcPct val="20000"/>
              </a:spcBef>
              <a:buClr>
                <a:srgbClr val="215968"/>
              </a:buClr>
              <a:buFont typeface="+mj-lt"/>
              <a:buAutoNum type="arabicPeriod"/>
              <a:defRPr/>
            </a:pPr>
            <a:r>
              <a:rPr lang="zh-CN" altLang="en-US" sz="2800" dirty="0" smtClean="0">
                <a:latin typeface="Arial" charset="0"/>
              </a:rPr>
              <a:t>直接测量方法常用仪器：</a:t>
            </a:r>
            <a:endParaRPr lang="en-US" altLang="zh-CN" sz="2800" dirty="0" smtClean="0">
              <a:latin typeface="Arial" charset="0"/>
            </a:endParaRPr>
          </a:p>
          <a:p>
            <a:pPr marL="800100" lvl="1" indent="-342900" eaLnBrk="1" hangingPunct="1">
              <a:lnSpc>
                <a:spcPct val="120000"/>
              </a:lnSpc>
              <a:spcBef>
                <a:spcPct val="20000"/>
              </a:spcBef>
              <a:buClr>
                <a:srgbClr val="215968"/>
              </a:buClr>
              <a:buFont typeface="Arial" pitchFamily="34" charset="0"/>
              <a:buChar char="•"/>
              <a:defRPr/>
            </a:pPr>
            <a:r>
              <a:rPr lang="zh-CN" altLang="en-US" sz="2400" dirty="0" smtClean="0">
                <a:latin typeface="Arial" charset="0"/>
              </a:rPr>
              <a:t>海水表面温度计</a:t>
            </a:r>
            <a:endParaRPr lang="en-US" altLang="zh-CN" sz="2400" dirty="0" smtClean="0">
              <a:latin typeface="Arial" charset="0"/>
            </a:endParaRPr>
          </a:p>
          <a:p>
            <a:pPr marL="800100" lvl="1" indent="-342900" eaLnBrk="1" hangingPunct="1">
              <a:lnSpc>
                <a:spcPct val="120000"/>
              </a:lnSpc>
              <a:spcBef>
                <a:spcPct val="20000"/>
              </a:spcBef>
              <a:buClr>
                <a:srgbClr val="215968"/>
              </a:buClr>
              <a:buFont typeface="Arial" pitchFamily="34" charset="0"/>
              <a:buChar char="•"/>
              <a:defRPr/>
            </a:pPr>
            <a:r>
              <a:rPr lang="zh-CN" altLang="en-US" sz="2400" dirty="0" smtClean="0">
                <a:latin typeface="Arial" charset="0"/>
              </a:rPr>
              <a:t>电测表面温度计</a:t>
            </a:r>
            <a:endParaRPr lang="en-US" altLang="zh-CN" sz="2400" dirty="0" smtClean="0">
              <a:latin typeface="Arial" charset="0"/>
            </a:endParaRPr>
          </a:p>
          <a:p>
            <a:pPr marL="800100" lvl="1" indent="-342900" eaLnBrk="1" hangingPunct="1">
              <a:lnSpc>
                <a:spcPct val="120000"/>
              </a:lnSpc>
              <a:spcBef>
                <a:spcPct val="20000"/>
              </a:spcBef>
              <a:buClr>
                <a:srgbClr val="215968"/>
              </a:buClr>
              <a:buFont typeface="Arial" pitchFamily="34" charset="0"/>
              <a:buChar char="•"/>
              <a:defRPr/>
            </a:pPr>
            <a:r>
              <a:rPr lang="zh-CN" altLang="en-US" sz="2400" dirty="0" smtClean="0">
                <a:latin typeface="Arial" charset="0"/>
              </a:rPr>
              <a:t>其他的测温仪器 </a:t>
            </a:r>
            <a:endParaRPr lang="en-US" altLang="zh-CN" sz="2400" dirty="0" smtClean="0">
              <a:latin typeface="Arial" charset="0"/>
            </a:endParaRPr>
          </a:p>
          <a:p>
            <a:pPr marL="514350" indent="-514350" eaLnBrk="1" hangingPunct="1">
              <a:lnSpc>
                <a:spcPct val="120000"/>
              </a:lnSpc>
              <a:spcBef>
                <a:spcPct val="20000"/>
              </a:spcBef>
              <a:buClr>
                <a:srgbClr val="215968"/>
              </a:buClr>
              <a:buFont typeface="+mj-lt"/>
              <a:buAutoNum type="arabicPeriod"/>
              <a:defRPr/>
            </a:pPr>
            <a:r>
              <a:rPr lang="zh-CN" altLang="en-US" sz="2800" dirty="0" smtClean="0">
                <a:latin typeface="Arial" charset="0"/>
              </a:rPr>
              <a:t>用水桶提取海水，再用精密温度计测定水温。 </a:t>
            </a:r>
            <a:endParaRPr lang="en-US" altLang="zh-CN" sz="2800" dirty="0" smtClean="0">
              <a:latin typeface="Arial" charset="0"/>
            </a:endParaRPr>
          </a:p>
          <a:p>
            <a:pPr marL="514350" indent="-514350" eaLnBrk="1" hangingPunct="1">
              <a:lnSpc>
                <a:spcPct val="120000"/>
              </a:lnSpc>
              <a:spcBef>
                <a:spcPct val="20000"/>
              </a:spcBef>
              <a:buClr>
                <a:srgbClr val="215968"/>
              </a:buClr>
              <a:buFont typeface="+mj-lt"/>
              <a:buAutoNum type="arabicPeriod"/>
              <a:defRPr/>
            </a:pPr>
            <a:r>
              <a:rPr lang="zh-CN" altLang="en-US" sz="2800" dirty="0" smtClean="0">
                <a:latin typeface="Arial" charset="0"/>
              </a:rPr>
              <a:t>卫星上通常利用红外辐射温度计测定海洋水温。</a:t>
            </a:r>
            <a:endParaRPr lang="en-US" altLang="zh-CN" sz="2800" dirty="0" smtClean="0">
              <a:latin typeface="Arial" charset="0"/>
            </a:endParaRPr>
          </a:p>
          <a:p>
            <a:pPr marL="514350" indent="-514350" eaLnBrk="1" hangingPunct="1">
              <a:lnSpc>
                <a:spcPct val="120000"/>
              </a:lnSpc>
              <a:spcBef>
                <a:spcPct val="20000"/>
              </a:spcBef>
              <a:buClr>
                <a:srgbClr val="215968"/>
              </a:buClr>
              <a:buFont typeface="+mj-lt"/>
              <a:buAutoNum type="arabicPeriod"/>
              <a:defRPr/>
            </a:pPr>
            <a:r>
              <a:rPr lang="zh-CN" altLang="en-US" sz="2800" dirty="0" smtClean="0">
                <a:latin typeface="Arial" charset="0"/>
              </a:rPr>
              <a:t>在海洋浮标上一般装有自记测温仪器，记录所在位置的温度 。</a:t>
            </a:r>
          </a:p>
          <a:p>
            <a:pPr eaLnBrk="1" hangingPunct="1">
              <a:lnSpc>
                <a:spcPct val="120000"/>
              </a:lnSpc>
              <a:spcBef>
                <a:spcPct val="20000"/>
              </a:spcBef>
              <a:buClr>
                <a:srgbClr val="215968"/>
              </a:buClr>
              <a:buFont typeface="Wingdings" pitchFamily="2" charset="2"/>
              <a:buChar char="v"/>
              <a:defRPr/>
            </a:pPr>
            <a:endParaRPr lang="zh-CN" altLang="en-US" sz="2800" dirty="0" smtClean="0">
              <a:solidFill>
                <a:srgbClr val="254061"/>
              </a:solidFill>
              <a:latin typeface="华文细黑" pitchFamily="2" charset="-122"/>
              <a:ea typeface="华文细黑" pitchFamily="2" charset="-122"/>
            </a:endParaRPr>
          </a:p>
        </p:txBody>
      </p:sp>
      <p:pic>
        <p:nvPicPr>
          <p:cNvPr id="30726"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7694"/>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900113" y="1052513"/>
            <a:ext cx="7993062" cy="5545137"/>
          </a:xfrm>
        </p:spPr>
        <p:txBody>
          <a:bodyPr/>
          <a:lstStyle/>
          <a:p>
            <a:endParaRPr lang="zh-CN" altLang="zh-CN" smtClean="0"/>
          </a:p>
        </p:txBody>
      </p:sp>
      <p:pic>
        <p:nvPicPr>
          <p:cNvPr id="31747" name="Picture 5" descr="2005_10_3_10_30_30_578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981075"/>
            <a:ext cx="5678487" cy="425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矩形 1"/>
          <p:cNvSpPr>
            <a:spLocks noChangeArrowheads="1"/>
          </p:cNvSpPr>
          <p:nvPr/>
        </p:nvSpPr>
        <p:spPr bwMode="auto">
          <a:xfrm>
            <a:off x="1116013" y="5365750"/>
            <a:ext cx="755967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 typeface="Wingdings" panose="05000000000000000000" pitchFamily="2" charset="2"/>
              <a:buChar char="Ø"/>
            </a:pPr>
            <a:r>
              <a:rPr lang="zh-CN" altLang="en-US" sz="2000">
                <a:solidFill>
                  <a:schemeClr val="tx1"/>
                </a:solidFill>
              </a:rPr>
              <a:t>表面温度计是淡水、地表水、海水温度测量的专用温度计。</a:t>
            </a:r>
            <a:endParaRPr lang="en-US" altLang="zh-CN" sz="2000">
              <a:solidFill>
                <a:schemeClr val="tx1"/>
              </a:solidFill>
            </a:endParaRPr>
          </a:p>
          <a:p>
            <a:pPr>
              <a:lnSpc>
                <a:spcPct val="150000"/>
              </a:lnSpc>
              <a:spcBef>
                <a:spcPct val="0"/>
              </a:spcBef>
              <a:buClrTx/>
              <a:buFont typeface="Wingdings" panose="05000000000000000000" pitchFamily="2" charset="2"/>
              <a:buChar char="Ø"/>
            </a:pPr>
            <a:r>
              <a:rPr lang="zh-CN" altLang="en-US" sz="2000">
                <a:solidFill>
                  <a:schemeClr val="tx1"/>
                </a:solidFill>
              </a:rPr>
              <a:t>表面温度计特点：温度显示迅速、金属外壳防腐蚀、碎裂等。</a:t>
            </a:r>
          </a:p>
        </p:txBody>
      </p:sp>
      <p:sp>
        <p:nvSpPr>
          <p:cNvPr id="31749" name="矩形 2"/>
          <p:cNvSpPr>
            <a:spLocks noChangeArrowheads="1"/>
          </p:cNvSpPr>
          <p:nvPr/>
        </p:nvSpPr>
        <p:spPr bwMode="auto">
          <a:xfrm>
            <a:off x="3132138" y="260350"/>
            <a:ext cx="2697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a:solidFill>
                  <a:schemeClr val="tx1"/>
                </a:solidFill>
                <a:latin typeface="Arial" panose="020B0604020202020204" pitchFamily="34" charset="0"/>
              </a:rPr>
              <a:t>海水表面温度计</a:t>
            </a:r>
            <a:endParaRPr lang="zh-CN" altLang="en-US">
              <a:solidFill>
                <a:schemeClr val="tx1"/>
              </a:solidFill>
            </a:endParaRPr>
          </a:p>
        </p:txBody>
      </p:sp>
      <p:sp>
        <p:nvSpPr>
          <p:cNvPr id="3175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9B05A26-D529-4552-B386-CF8C58DC5EE1}" type="slidenum">
              <a:rPr lang="en-US" altLang="zh-CN" sz="1800">
                <a:solidFill>
                  <a:srgbClr val="000000"/>
                </a:solidFill>
              </a:rPr>
              <a:pPr eaLnBrk="1" hangingPunct="1">
                <a:spcBef>
                  <a:spcPct val="0"/>
                </a:spcBef>
                <a:buClrTx/>
                <a:buFontTx/>
                <a:buNone/>
              </a:pPr>
              <a:t>13</a:t>
            </a:fld>
            <a:endParaRPr lang="en-US" altLang="zh-CN" sz="1800">
              <a:solidFill>
                <a:srgbClr val="000000"/>
              </a:solidFill>
            </a:endParaRPr>
          </a:p>
        </p:txBody>
      </p:sp>
      <p:pic>
        <p:nvPicPr>
          <p:cNvPr id="31751"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182">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矩形 1"/>
          <p:cNvSpPr>
            <a:spLocks noChangeArrowheads="1"/>
          </p:cNvSpPr>
          <p:nvPr/>
        </p:nvSpPr>
        <p:spPr bwMode="auto">
          <a:xfrm>
            <a:off x="1042988" y="1187450"/>
            <a:ext cx="75596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ClrTx/>
              <a:buFont typeface="Wingdings" panose="05000000000000000000" pitchFamily="2" charset="2"/>
              <a:buNone/>
              <a:defRPr/>
            </a:pPr>
            <a:r>
              <a:rPr lang="zh-CN" altLang="en-US" sz="2400" b="1" dirty="0" smtClean="0">
                <a:solidFill>
                  <a:schemeClr val="tx1"/>
                </a:solidFill>
              </a:rPr>
              <a:t>电测表面温度计构成</a:t>
            </a:r>
            <a:endParaRPr lang="en-US" altLang="zh-CN" sz="2400" b="1" dirty="0" smtClean="0">
              <a:solidFill>
                <a:schemeClr val="tx1"/>
              </a:solidFill>
            </a:endParaRPr>
          </a:p>
          <a:p>
            <a:pPr>
              <a:lnSpc>
                <a:spcPct val="150000"/>
              </a:lnSpc>
              <a:spcBef>
                <a:spcPct val="0"/>
              </a:spcBef>
              <a:buClrTx/>
              <a:buFont typeface="Wingdings" panose="05000000000000000000" pitchFamily="2" charset="2"/>
              <a:buChar char="Ø"/>
              <a:defRPr/>
            </a:pPr>
            <a:r>
              <a:rPr lang="zh-CN" altLang="en-US" sz="2000" dirty="0" smtClean="0">
                <a:solidFill>
                  <a:schemeClr val="tx1"/>
                </a:solidFill>
              </a:rPr>
              <a:t>水下传感器</a:t>
            </a:r>
            <a:endParaRPr lang="en-US" altLang="zh-CN" sz="2000" dirty="0" smtClean="0">
              <a:solidFill>
                <a:schemeClr val="tx1"/>
              </a:solidFill>
            </a:endParaRPr>
          </a:p>
          <a:p>
            <a:pPr>
              <a:lnSpc>
                <a:spcPct val="150000"/>
              </a:lnSpc>
              <a:spcBef>
                <a:spcPct val="0"/>
              </a:spcBef>
              <a:buClrTx/>
              <a:buFont typeface="Wingdings" panose="05000000000000000000" pitchFamily="2" charset="2"/>
              <a:buChar char="Ø"/>
              <a:defRPr/>
            </a:pPr>
            <a:r>
              <a:rPr lang="zh-CN" altLang="en-US" sz="2000" dirty="0" smtClean="0">
                <a:solidFill>
                  <a:schemeClr val="tx1"/>
                </a:solidFill>
              </a:rPr>
              <a:t>电缆</a:t>
            </a:r>
            <a:endParaRPr lang="en-US" altLang="zh-CN" sz="2000" dirty="0" smtClean="0">
              <a:solidFill>
                <a:schemeClr val="tx1"/>
              </a:solidFill>
            </a:endParaRPr>
          </a:p>
          <a:p>
            <a:pPr>
              <a:lnSpc>
                <a:spcPct val="150000"/>
              </a:lnSpc>
              <a:spcBef>
                <a:spcPct val="0"/>
              </a:spcBef>
              <a:buClrTx/>
              <a:buFont typeface="Wingdings" panose="05000000000000000000" pitchFamily="2" charset="2"/>
              <a:buChar char="Ø"/>
              <a:defRPr/>
            </a:pPr>
            <a:r>
              <a:rPr lang="zh-CN" altLang="en-US" sz="2000" dirty="0" smtClean="0">
                <a:solidFill>
                  <a:schemeClr val="tx1"/>
                </a:solidFill>
              </a:rPr>
              <a:t>水上指示器</a:t>
            </a:r>
          </a:p>
        </p:txBody>
      </p:sp>
      <p:sp>
        <p:nvSpPr>
          <p:cNvPr id="32771" name="矩形 2"/>
          <p:cNvSpPr>
            <a:spLocks noChangeArrowheads="1"/>
          </p:cNvSpPr>
          <p:nvPr/>
        </p:nvSpPr>
        <p:spPr bwMode="auto">
          <a:xfrm>
            <a:off x="3132138" y="260350"/>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a:solidFill>
                  <a:schemeClr val="tx1"/>
                </a:solidFill>
                <a:latin typeface="Arial" panose="020B0604020202020204" pitchFamily="34" charset="0"/>
              </a:rPr>
              <a:t>电测表面温度计</a:t>
            </a:r>
            <a:endParaRPr lang="zh-CN" altLang="en-US">
              <a:solidFill>
                <a:schemeClr val="tx1"/>
              </a:solidFill>
            </a:endParaRPr>
          </a:p>
        </p:txBody>
      </p:sp>
      <p:sp>
        <p:nvSpPr>
          <p:cNvPr id="327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51D01C8-57CD-43B5-866A-07FBD8C5983C}" type="slidenum">
              <a:rPr lang="en-US" altLang="zh-CN" sz="1800">
                <a:solidFill>
                  <a:srgbClr val="000000"/>
                </a:solidFill>
              </a:rPr>
              <a:pPr eaLnBrk="1" hangingPunct="1">
                <a:spcBef>
                  <a:spcPct val="0"/>
                </a:spcBef>
                <a:buClrTx/>
                <a:buFontTx/>
                <a:buNone/>
              </a:pPr>
              <a:t>14</a:t>
            </a:fld>
            <a:endParaRPr lang="en-US" altLang="zh-CN" sz="1800">
              <a:solidFill>
                <a:srgbClr val="000000"/>
              </a:solidFill>
            </a:endParaRPr>
          </a:p>
        </p:txBody>
      </p:sp>
      <p:sp>
        <p:nvSpPr>
          <p:cNvPr id="7" name="矩形 1"/>
          <p:cNvSpPr>
            <a:spLocks noChangeArrowheads="1"/>
          </p:cNvSpPr>
          <p:nvPr/>
        </p:nvSpPr>
        <p:spPr bwMode="auto">
          <a:xfrm>
            <a:off x="1042988" y="4768850"/>
            <a:ext cx="75596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ClrTx/>
              <a:buFont typeface="Wingdings" panose="05000000000000000000" pitchFamily="2" charset="2"/>
              <a:buNone/>
              <a:defRPr/>
            </a:pPr>
            <a:r>
              <a:rPr lang="zh-CN" altLang="en-US" sz="2400" b="1" dirty="0" smtClean="0">
                <a:solidFill>
                  <a:schemeClr val="tx1"/>
                </a:solidFill>
              </a:rPr>
              <a:t>用途</a:t>
            </a:r>
            <a:endParaRPr lang="en-US" altLang="zh-CN" sz="2400" b="1" dirty="0" smtClean="0">
              <a:solidFill>
                <a:schemeClr val="tx1"/>
              </a:solidFill>
            </a:endParaRPr>
          </a:p>
          <a:p>
            <a:pPr>
              <a:lnSpc>
                <a:spcPct val="150000"/>
              </a:lnSpc>
              <a:spcBef>
                <a:spcPct val="0"/>
              </a:spcBef>
              <a:buClrTx/>
              <a:buFont typeface="Wingdings" panose="05000000000000000000" pitchFamily="2" charset="2"/>
              <a:buChar char="Ø"/>
              <a:defRPr/>
            </a:pPr>
            <a:r>
              <a:rPr lang="zh-CN" altLang="en-US" sz="2000" dirty="0" smtClean="0">
                <a:solidFill>
                  <a:schemeClr val="tx1"/>
                </a:solidFill>
              </a:rPr>
              <a:t>在船只走航的过程中用于拖拽测量海洋表面水温</a:t>
            </a:r>
            <a:endParaRPr lang="en-US" altLang="zh-CN" sz="2000" dirty="0" smtClean="0">
              <a:solidFill>
                <a:schemeClr val="tx1"/>
              </a:solidFill>
            </a:endParaRPr>
          </a:p>
        </p:txBody>
      </p:sp>
      <p:sp>
        <p:nvSpPr>
          <p:cNvPr id="8" name="矩形 1"/>
          <p:cNvSpPr>
            <a:spLocks noChangeArrowheads="1"/>
          </p:cNvSpPr>
          <p:nvPr/>
        </p:nvSpPr>
        <p:spPr bwMode="auto">
          <a:xfrm>
            <a:off x="1020763" y="3392488"/>
            <a:ext cx="7559675"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indent="0">
              <a:lnSpc>
                <a:spcPct val="150000"/>
              </a:lnSpc>
              <a:spcBef>
                <a:spcPct val="0"/>
              </a:spcBef>
              <a:buClrTx/>
              <a:buFont typeface="Wingdings" panose="05000000000000000000" pitchFamily="2" charset="2"/>
              <a:buNone/>
              <a:defRPr/>
            </a:pPr>
            <a:r>
              <a:rPr lang="zh-CN" altLang="en-US" sz="2400" b="1" dirty="0" smtClean="0">
                <a:solidFill>
                  <a:schemeClr val="tx1"/>
                </a:solidFill>
              </a:rPr>
              <a:t>测量原理</a:t>
            </a:r>
            <a:endParaRPr lang="en-US" altLang="zh-CN" sz="2400" b="1" dirty="0" smtClean="0">
              <a:solidFill>
                <a:schemeClr val="tx1"/>
              </a:solidFill>
            </a:endParaRPr>
          </a:p>
          <a:p>
            <a:pPr>
              <a:lnSpc>
                <a:spcPct val="150000"/>
              </a:lnSpc>
              <a:spcBef>
                <a:spcPct val="0"/>
              </a:spcBef>
              <a:buClrTx/>
              <a:buFont typeface="Wingdings" panose="05000000000000000000" pitchFamily="2" charset="2"/>
              <a:buChar char="Ø"/>
              <a:defRPr/>
            </a:pPr>
            <a:r>
              <a:rPr lang="zh-CN" altLang="en-US" sz="2000" dirty="0" smtClean="0">
                <a:solidFill>
                  <a:schemeClr val="tx1"/>
                </a:solidFill>
              </a:rPr>
              <a:t>铂电阻</a:t>
            </a:r>
            <a:endParaRPr lang="en-US" altLang="zh-CN" sz="2000" dirty="0" smtClean="0">
              <a:solidFill>
                <a:schemeClr val="tx1"/>
              </a:solidFill>
            </a:endParaRPr>
          </a:p>
        </p:txBody>
      </p:sp>
      <p:pic>
        <p:nvPicPr>
          <p:cNvPr id="32775"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6512">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ChangeArrowheads="1"/>
          </p:cNvSpPr>
          <p:nvPr/>
        </p:nvSpPr>
        <p:spPr bwMode="auto">
          <a:xfrm>
            <a:off x="792163" y="2019300"/>
            <a:ext cx="7596187"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800100" indent="-34290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spcAft>
                <a:spcPts val="600"/>
              </a:spcAft>
            </a:pPr>
            <a:r>
              <a:rPr lang="zh-CN" altLang="en-US" sz="2400">
                <a:solidFill>
                  <a:schemeClr val="tx1"/>
                </a:solidFill>
                <a:latin typeface="Arial" panose="020B0604020202020204" pitchFamily="34" charset="0"/>
              </a:rPr>
              <a:t> 主要采用的仪器：</a:t>
            </a:r>
            <a:endParaRPr lang="en-US" altLang="zh-CN" sz="2400">
              <a:solidFill>
                <a:schemeClr val="tx1"/>
              </a:solidFill>
              <a:latin typeface="Arial" panose="020B0604020202020204" pitchFamily="34" charset="0"/>
            </a:endParaRPr>
          </a:p>
          <a:p>
            <a:pPr lvl="1" eaLnBrk="1" hangingPunct="1">
              <a:spcBef>
                <a:spcPct val="0"/>
              </a:spcBef>
              <a:buClrTx/>
              <a:buFont typeface="Wingdings" panose="05000000000000000000" pitchFamily="2" charset="2"/>
              <a:buChar char="Ø"/>
            </a:pPr>
            <a:r>
              <a:rPr lang="zh-CN" altLang="en-US">
                <a:solidFill>
                  <a:schemeClr val="tx1"/>
                </a:solidFill>
                <a:latin typeface="Arial" panose="020B0604020202020204" pitchFamily="34" charset="0"/>
              </a:rPr>
              <a:t>深水温度计</a:t>
            </a:r>
            <a:endParaRPr lang="en-US" altLang="zh-CN">
              <a:solidFill>
                <a:schemeClr val="tx1"/>
              </a:solidFill>
              <a:latin typeface="Arial" panose="020B0604020202020204" pitchFamily="34" charset="0"/>
            </a:endParaRPr>
          </a:p>
          <a:p>
            <a:pPr lvl="1" eaLnBrk="1" hangingPunct="1">
              <a:spcBef>
                <a:spcPct val="0"/>
              </a:spcBef>
              <a:buClrTx/>
              <a:buFont typeface="Wingdings" panose="05000000000000000000" pitchFamily="2" charset="2"/>
              <a:buChar char="Ø"/>
            </a:pPr>
            <a:r>
              <a:rPr lang="zh-CN" altLang="en-US">
                <a:solidFill>
                  <a:schemeClr val="tx1"/>
                </a:solidFill>
                <a:latin typeface="Arial" panose="020B0604020202020204" pitchFamily="34" charset="0"/>
              </a:rPr>
              <a:t>颠倒温度计</a:t>
            </a:r>
            <a:endParaRPr lang="en-US" altLang="zh-CN">
              <a:solidFill>
                <a:schemeClr val="tx1"/>
              </a:solidFill>
              <a:latin typeface="Arial" panose="020B0604020202020204" pitchFamily="34" charset="0"/>
            </a:endParaRPr>
          </a:p>
          <a:p>
            <a:pPr lvl="1" eaLnBrk="1" hangingPunct="1">
              <a:spcBef>
                <a:spcPct val="0"/>
              </a:spcBef>
              <a:buClrTx/>
              <a:buFont typeface="Wingdings" panose="05000000000000000000" pitchFamily="2" charset="2"/>
              <a:buChar char="Ø"/>
            </a:pPr>
            <a:r>
              <a:rPr lang="zh-CN" altLang="en-US">
                <a:solidFill>
                  <a:schemeClr val="tx1"/>
                </a:solidFill>
                <a:latin typeface="Arial" panose="020B0604020202020204" pitchFamily="34" charset="0"/>
              </a:rPr>
              <a:t>温盐深自记仪器</a:t>
            </a:r>
            <a:endParaRPr lang="en-US" altLang="zh-CN">
              <a:solidFill>
                <a:schemeClr val="tx1"/>
              </a:solidFill>
              <a:latin typeface="Arial" panose="020B0604020202020204" pitchFamily="34" charset="0"/>
            </a:endParaRPr>
          </a:p>
          <a:p>
            <a:pPr lvl="1" eaLnBrk="1" hangingPunct="1">
              <a:spcBef>
                <a:spcPct val="0"/>
              </a:spcBef>
              <a:buClrTx/>
              <a:buFont typeface="Wingdings" panose="05000000000000000000" pitchFamily="2" charset="2"/>
              <a:buChar char="Ø"/>
            </a:pPr>
            <a:r>
              <a:rPr lang="zh-CN" altLang="en-US">
                <a:solidFill>
                  <a:schemeClr val="tx1"/>
                </a:solidFill>
                <a:latin typeface="Arial" panose="020B0604020202020204" pitchFamily="34" charset="0"/>
              </a:rPr>
              <a:t>投弃式温深仪等。 </a:t>
            </a:r>
          </a:p>
        </p:txBody>
      </p:sp>
      <p:sp>
        <p:nvSpPr>
          <p:cNvPr id="33795" name="Rectangle 6"/>
          <p:cNvSpPr>
            <a:spLocks noChangeArrowheads="1"/>
          </p:cNvSpPr>
          <p:nvPr/>
        </p:nvSpPr>
        <p:spPr bwMode="auto">
          <a:xfrm>
            <a:off x="827088" y="4456113"/>
            <a:ext cx="7561262"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20000"/>
              </a:lnSpc>
            </a:pPr>
            <a:r>
              <a:rPr lang="zh-CN" altLang="en-US" sz="2400">
                <a:solidFill>
                  <a:schemeClr val="tx1"/>
                </a:solidFill>
                <a:latin typeface="Arial" panose="020B0604020202020204" pitchFamily="34" charset="0"/>
              </a:rPr>
              <a:t> 实际测量中，温度是以国际温标为依据，国际符号为</a:t>
            </a:r>
            <a:r>
              <a:rPr lang="en-US" altLang="zh-CN" sz="2400" i="1">
                <a:solidFill>
                  <a:schemeClr val="tx1"/>
                </a:solidFill>
                <a:latin typeface="Arial" panose="020B0604020202020204" pitchFamily="34" charset="0"/>
              </a:rPr>
              <a:t>T</a:t>
            </a:r>
            <a:r>
              <a:rPr lang="zh-CN" altLang="en-US" sz="2400">
                <a:solidFill>
                  <a:schemeClr val="tx1"/>
                </a:solidFill>
                <a:latin typeface="Arial" panose="020B0604020202020204" pitchFamily="34" charset="0"/>
              </a:rPr>
              <a:t>（热力学温度）或</a:t>
            </a:r>
            <a:r>
              <a:rPr lang="en-US" altLang="zh-CN" sz="2400" i="1">
                <a:solidFill>
                  <a:schemeClr val="tx1"/>
                </a:solidFill>
                <a:latin typeface="Arial" panose="020B0604020202020204" pitchFamily="34" charset="0"/>
              </a:rPr>
              <a:t>t</a:t>
            </a:r>
            <a:r>
              <a:rPr lang="en-US" altLang="zh-CN" sz="2400">
                <a:solidFill>
                  <a:schemeClr val="tx1"/>
                </a:solidFill>
                <a:latin typeface="Arial" panose="020B0604020202020204" pitchFamily="34" charset="0"/>
              </a:rPr>
              <a:t> </a:t>
            </a:r>
            <a:r>
              <a:rPr lang="zh-CN" altLang="en-US" sz="2400">
                <a:solidFill>
                  <a:schemeClr val="tx1"/>
                </a:solidFill>
                <a:latin typeface="Arial" panose="020B0604020202020204" pitchFamily="34" charset="0"/>
              </a:rPr>
              <a:t>（摄氏温度℃）；一般以摄氏温度表示。 </a:t>
            </a:r>
          </a:p>
        </p:txBody>
      </p:sp>
      <p:sp>
        <p:nvSpPr>
          <p:cNvPr id="3379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0D6D9CD3-28B3-4CA8-89F0-1B051F467812}" type="slidenum">
              <a:rPr lang="en-US" altLang="zh-CN" sz="1800">
                <a:solidFill>
                  <a:srgbClr val="000000"/>
                </a:solidFill>
              </a:rPr>
              <a:pPr eaLnBrk="1" hangingPunct="1">
                <a:spcBef>
                  <a:spcPct val="0"/>
                </a:spcBef>
                <a:buClrTx/>
                <a:buFontTx/>
                <a:buNone/>
              </a:pPr>
              <a:t>15</a:t>
            </a:fld>
            <a:endParaRPr lang="en-US" altLang="zh-CN" sz="1800">
              <a:solidFill>
                <a:srgbClr val="000000"/>
              </a:solidFill>
            </a:endParaRPr>
          </a:p>
        </p:txBody>
      </p:sp>
      <p:sp>
        <p:nvSpPr>
          <p:cNvPr id="33797" name="Rectangle 5"/>
          <p:cNvSpPr>
            <a:spLocks noChangeArrowheads="1"/>
          </p:cNvSpPr>
          <p:nvPr/>
        </p:nvSpPr>
        <p:spPr bwMode="auto">
          <a:xfrm>
            <a:off x="755650" y="1195388"/>
            <a:ext cx="35226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b="1">
                <a:solidFill>
                  <a:schemeClr val="tx1"/>
                </a:solidFill>
                <a:latin typeface="Arial" panose="020B0604020202020204" pitchFamily="34" charset="0"/>
              </a:rPr>
              <a:t>深层水温观测方法： </a:t>
            </a:r>
          </a:p>
        </p:txBody>
      </p:sp>
      <p:pic>
        <p:nvPicPr>
          <p:cNvPr id="33798"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3207"/>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矩形 2"/>
          <p:cNvSpPr>
            <a:spLocks noChangeArrowheads="1"/>
          </p:cNvSpPr>
          <p:nvPr/>
        </p:nvSpPr>
        <p:spPr bwMode="auto">
          <a:xfrm>
            <a:off x="3708400" y="260350"/>
            <a:ext cx="19796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a:solidFill>
                  <a:schemeClr val="tx1"/>
                </a:solidFill>
                <a:latin typeface="Arial" panose="020B0604020202020204" pitchFamily="34" charset="0"/>
              </a:rPr>
              <a:t>深水温度计</a:t>
            </a:r>
            <a:endParaRPr lang="zh-CN" altLang="en-US">
              <a:solidFill>
                <a:schemeClr val="tx1"/>
              </a:solidFill>
            </a:endParaRPr>
          </a:p>
        </p:txBody>
      </p:sp>
      <p:pic>
        <p:nvPicPr>
          <p:cNvPr id="35843" name="图片 4"/>
          <p:cNvPicPr>
            <a:picLocks noChangeAspect="1"/>
          </p:cNvPicPr>
          <p:nvPr/>
        </p:nvPicPr>
        <p:blipFill>
          <a:blip r:embed="rId2">
            <a:extLst>
              <a:ext uri="{28A0092B-C50C-407E-A947-70E740481C1C}">
                <a14:useLocalDpi xmlns:a14="http://schemas.microsoft.com/office/drawing/2010/main" val="0"/>
              </a:ext>
            </a:extLst>
          </a:blip>
          <a:srcRect r="4349" b="7861"/>
          <a:stretch>
            <a:fillRect/>
          </a:stretch>
        </p:blipFill>
        <p:spPr bwMode="auto">
          <a:xfrm>
            <a:off x="971550" y="908050"/>
            <a:ext cx="3744913"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矩形 6"/>
          <p:cNvSpPr>
            <a:spLocks noChangeArrowheads="1"/>
          </p:cNvSpPr>
          <p:nvPr/>
        </p:nvSpPr>
        <p:spPr bwMode="auto">
          <a:xfrm>
            <a:off x="5003800" y="1474788"/>
            <a:ext cx="39608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 typeface="Wingdings" panose="05000000000000000000" pitchFamily="2" charset="2"/>
              <a:buChar char="Ø"/>
            </a:pPr>
            <a:r>
              <a:rPr lang="zh-CN" altLang="en-US" sz="2400">
                <a:solidFill>
                  <a:schemeClr val="tx1"/>
                </a:solidFill>
              </a:rPr>
              <a:t>工作水深：</a:t>
            </a:r>
            <a:r>
              <a:rPr lang="en-US" altLang="zh-CN" sz="2400">
                <a:solidFill>
                  <a:schemeClr val="tx1"/>
                </a:solidFill>
              </a:rPr>
              <a:t>0.5</a:t>
            </a:r>
            <a:r>
              <a:rPr lang="zh-CN" altLang="en-US" sz="2400">
                <a:solidFill>
                  <a:schemeClr val="tx1"/>
                </a:solidFill>
              </a:rPr>
              <a:t>～</a:t>
            </a:r>
            <a:r>
              <a:rPr lang="en-US" altLang="zh-CN" sz="2400">
                <a:solidFill>
                  <a:schemeClr val="tx1"/>
                </a:solidFill>
              </a:rPr>
              <a:t>40m </a:t>
            </a:r>
          </a:p>
          <a:p>
            <a:pPr>
              <a:lnSpc>
                <a:spcPct val="150000"/>
              </a:lnSpc>
              <a:spcBef>
                <a:spcPct val="0"/>
              </a:spcBef>
              <a:buClrTx/>
              <a:buFont typeface="Wingdings" panose="05000000000000000000" pitchFamily="2" charset="2"/>
              <a:buChar char="Ø"/>
            </a:pPr>
            <a:r>
              <a:rPr lang="zh-CN" altLang="en-US" sz="2400">
                <a:solidFill>
                  <a:schemeClr val="tx1"/>
                </a:solidFill>
              </a:rPr>
              <a:t>用 途：专业用于采取江河、湖泊、水库等预定测点的水样并观测水温。</a:t>
            </a:r>
            <a:endParaRPr lang="en-US" altLang="zh-CN" sz="2400">
              <a:solidFill>
                <a:schemeClr val="tx1"/>
              </a:solidFill>
            </a:endParaRPr>
          </a:p>
          <a:p>
            <a:pPr>
              <a:lnSpc>
                <a:spcPct val="150000"/>
              </a:lnSpc>
              <a:spcBef>
                <a:spcPct val="0"/>
              </a:spcBef>
              <a:buClrTx/>
              <a:buFont typeface="Wingdings" panose="05000000000000000000" pitchFamily="2" charset="2"/>
              <a:buChar char="Ø"/>
            </a:pPr>
            <a:r>
              <a:rPr lang="zh-CN" altLang="en-US" sz="2400">
                <a:solidFill>
                  <a:schemeClr val="tx1"/>
                </a:solidFill>
              </a:rPr>
              <a:t>适合水文、环保、海洋等行业应用。</a:t>
            </a:r>
          </a:p>
        </p:txBody>
      </p:sp>
      <p:sp>
        <p:nvSpPr>
          <p:cNvPr id="3584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0D6B10EF-DC91-4070-9EC2-0E83FE36BF1F}" type="slidenum">
              <a:rPr lang="en-US" altLang="zh-CN" sz="1800">
                <a:solidFill>
                  <a:srgbClr val="000000"/>
                </a:solidFill>
              </a:rPr>
              <a:pPr eaLnBrk="1" hangingPunct="1">
                <a:spcBef>
                  <a:spcPct val="0"/>
                </a:spcBef>
                <a:buClrTx/>
                <a:buFontTx/>
                <a:buNone/>
              </a:pPr>
              <a:t>16</a:t>
            </a:fld>
            <a:endParaRPr lang="en-US" altLang="zh-CN" sz="1800">
              <a:solidFill>
                <a:srgbClr val="000000"/>
              </a:solidFill>
            </a:endParaRPr>
          </a:p>
        </p:txBody>
      </p:sp>
      <p:pic>
        <p:nvPicPr>
          <p:cNvPr id="35846"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7772">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矩形 2"/>
          <p:cNvSpPr>
            <a:spLocks noChangeArrowheads="1"/>
          </p:cNvSpPr>
          <p:nvPr/>
        </p:nvSpPr>
        <p:spPr bwMode="auto">
          <a:xfrm>
            <a:off x="3690938" y="260350"/>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a:solidFill>
                  <a:schemeClr val="tx1"/>
                </a:solidFill>
                <a:latin typeface="Arial" panose="020B0604020202020204" pitchFamily="34" charset="0"/>
              </a:rPr>
              <a:t>颠倒温度计</a:t>
            </a:r>
            <a:endParaRPr lang="zh-CN" altLang="en-US">
              <a:solidFill>
                <a:schemeClr val="tx1"/>
              </a:solidFill>
            </a:endParaRPr>
          </a:p>
        </p:txBody>
      </p:sp>
      <p:pic>
        <p:nvPicPr>
          <p:cNvPr id="36867"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981075"/>
            <a:ext cx="4327525"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872B164-F976-4D65-81BD-86D8984AB4CF}" type="slidenum">
              <a:rPr lang="en-US" altLang="zh-CN" sz="1800">
                <a:solidFill>
                  <a:srgbClr val="000000"/>
                </a:solidFill>
              </a:rPr>
              <a:pPr eaLnBrk="1" hangingPunct="1">
                <a:spcBef>
                  <a:spcPct val="0"/>
                </a:spcBef>
                <a:buClrTx/>
                <a:buFontTx/>
                <a:buNone/>
              </a:pPr>
              <a:t>17</a:t>
            </a:fld>
            <a:endParaRPr lang="en-US" altLang="zh-CN" sz="1800">
              <a:solidFill>
                <a:srgbClr val="000000"/>
              </a:solidFill>
            </a:endParaRPr>
          </a:p>
        </p:txBody>
      </p:sp>
      <p:sp>
        <p:nvSpPr>
          <p:cNvPr id="36869" name="矩形 1"/>
          <p:cNvSpPr>
            <a:spLocks noChangeArrowheads="1"/>
          </p:cNvSpPr>
          <p:nvPr/>
        </p:nvSpPr>
        <p:spPr bwMode="auto">
          <a:xfrm>
            <a:off x="3351213" y="6524625"/>
            <a:ext cx="646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b="1">
                <a:solidFill>
                  <a:schemeClr val="tx1"/>
                </a:solidFill>
              </a:rPr>
              <a:t>开端</a:t>
            </a:r>
          </a:p>
        </p:txBody>
      </p:sp>
      <p:sp>
        <p:nvSpPr>
          <p:cNvPr id="36870" name="矩形 6"/>
          <p:cNvSpPr>
            <a:spLocks noChangeArrowheads="1"/>
          </p:cNvSpPr>
          <p:nvPr/>
        </p:nvSpPr>
        <p:spPr bwMode="auto">
          <a:xfrm>
            <a:off x="5348288" y="6537325"/>
            <a:ext cx="64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b="1">
                <a:solidFill>
                  <a:schemeClr val="tx1"/>
                </a:solidFill>
              </a:rPr>
              <a:t>闭端</a:t>
            </a:r>
          </a:p>
        </p:txBody>
      </p:sp>
      <p:sp>
        <p:nvSpPr>
          <p:cNvPr id="36871" name="矩形 6"/>
          <p:cNvSpPr>
            <a:spLocks noChangeArrowheads="1"/>
          </p:cNvSpPr>
          <p:nvPr/>
        </p:nvSpPr>
        <p:spPr bwMode="auto">
          <a:xfrm>
            <a:off x="6161088" y="5913438"/>
            <a:ext cx="8778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储蓄泡</a:t>
            </a:r>
          </a:p>
        </p:txBody>
      </p:sp>
      <p:sp>
        <p:nvSpPr>
          <p:cNvPr id="36872" name="矩形 7"/>
          <p:cNvSpPr>
            <a:spLocks noChangeArrowheads="1"/>
          </p:cNvSpPr>
          <p:nvPr/>
        </p:nvSpPr>
        <p:spPr bwMode="auto">
          <a:xfrm>
            <a:off x="4241800" y="1058863"/>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接受泡</a:t>
            </a:r>
          </a:p>
        </p:txBody>
      </p:sp>
      <p:sp>
        <p:nvSpPr>
          <p:cNvPr id="36873" name="矩形 8"/>
          <p:cNvSpPr>
            <a:spLocks noChangeArrowheads="1"/>
          </p:cNvSpPr>
          <p:nvPr/>
        </p:nvSpPr>
        <p:spPr bwMode="auto">
          <a:xfrm>
            <a:off x="4468813" y="4868863"/>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盲枝</a:t>
            </a:r>
          </a:p>
        </p:txBody>
      </p:sp>
      <p:sp>
        <p:nvSpPr>
          <p:cNvPr id="36874" name="矩形 9"/>
          <p:cNvSpPr>
            <a:spLocks noChangeArrowheads="1"/>
          </p:cNvSpPr>
          <p:nvPr/>
        </p:nvSpPr>
        <p:spPr bwMode="auto">
          <a:xfrm>
            <a:off x="4679950" y="4224338"/>
            <a:ext cx="8778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毛细管</a:t>
            </a:r>
          </a:p>
        </p:txBody>
      </p:sp>
      <p:pic>
        <p:nvPicPr>
          <p:cNvPr id="36875"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98028">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995738" y="1052513"/>
            <a:ext cx="4381500" cy="5545137"/>
          </a:xfrm>
        </p:spPr>
      </p:pic>
      <p:pic>
        <p:nvPicPr>
          <p:cNvPr id="37891"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0"/>
            <a:ext cx="23431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矩形 2"/>
          <p:cNvSpPr>
            <a:spLocks noChangeArrowheads="1"/>
          </p:cNvSpPr>
          <p:nvPr/>
        </p:nvSpPr>
        <p:spPr bwMode="auto">
          <a:xfrm>
            <a:off x="3690938" y="260350"/>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a:solidFill>
                  <a:schemeClr val="tx1"/>
                </a:solidFill>
                <a:latin typeface="Arial" panose="020B0604020202020204" pitchFamily="34" charset="0"/>
              </a:rPr>
              <a:t>颠倒采水器</a:t>
            </a:r>
            <a:endParaRPr lang="zh-CN" altLang="en-US">
              <a:solidFill>
                <a:schemeClr val="tx1"/>
              </a:solidFill>
            </a:endParaRPr>
          </a:p>
        </p:txBody>
      </p:sp>
      <p:sp>
        <p:nvSpPr>
          <p:cNvPr id="37893" name="矩形 6"/>
          <p:cNvSpPr>
            <a:spLocks noChangeArrowheads="1"/>
          </p:cNvSpPr>
          <p:nvPr/>
        </p:nvSpPr>
        <p:spPr bwMode="auto">
          <a:xfrm>
            <a:off x="2081213" y="6092825"/>
            <a:ext cx="88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zh-CN" sz="1800" b="1">
                <a:solidFill>
                  <a:schemeClr val="tx1"/>
                </a:solidFill>
              </a:rPr>
              <a:t>固定夹</a:t>
            </a:r>
            <a:endParaRPr lang="zh-CN" altLang="en-US" sz="1800">
              <a:solidFill>
                <a:schemeClr val="tx1"/>
              </a:solidFill>
            </a:endParaRPr>
          </a:p>
        </p:txBody>
      </p:sp>
      <p:sp>
        <p:nvSpPr>
          <p:cNvPr id="37894" name="矩形 7"/>
          <p:cNvSpPr>
            <a:spLocks noChangeArrowheads="1"/>
          </p:cNvSpPr>
          <p:nvPr/>
        </p:nvSpPr>
        <p:spPr bwMode="auto">
          <a:xfrm>
            <a:off x="2170113" y="152400"/>
            <a:ext cx="882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zh-CN" sz="1800" b="1">
                <a:solidFill>
                  <a:schemeClr val="tx1"/>
                </a:solidFill>
              </a:rPr>
              <a:t>释放器</a:t>
            </a:r>
            <a:endParaRPr lang="zh-CN" altLang="en-US" sz="1800">
              <a:solidFill>
                <a:schemeClr val="tx1"/>
              </a:solidFill>
            </a:endParaRPr>
          </a:p>
        </p:txBody>
      </p:sp>
      <p:pic>
        <p:nvPicPr>
          <p:cNvPr id="37895"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45354">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zh-CN" altLang="zh-CN" smtClean="0"/>
          </a:p>
        </p:txBody>
      </p:sp>
      <p:sp>
        <p:nvSpPr>
          <p:cNvPr id="38915" name="Rectangle 3"/>
          <p:cNvSpPr>
            <a:spLocks noGrp="1" noChangeArrowheads="1"/>
          </p:cNvSpPr>
          <p:nvPr>
            <p:ph type="body" idx="1"/>
          </p:nvPr>
        </p:nvSpPr>
        <p:spPr>
          <a:xfrm>
            <a:off x="760413" y="1341438"/>
            <a:ext cx="7772400" cy="4114800"/>
          </a:xfrm>
        </p:spPr>
        <p:txBody>
          <a:bodyPr/>
          <a:lstStyle/>
          <a:p>
            <a:pPr>
              <a:lnSpc>
                <a:spcPct val="150000"/>
              </a:lnSpc>
            </a:pPr>
            <a:r>
              <a:rPr lang="zh-CN" altLang="en-US" b="1" smtClean="0">
                <a:solidFill>
                  <a:schemeClr val="tx2"/>
                </a:solidFill>
              </a:rPr>
              <a:t>名称</a:t>
            </a:r>
            <a:r>
              <a:rPr lang="en-US" altLang="zh-CN" b="1" smtClean="0">
                <a:solidFill>
                  <a:schemeClr val="tx2"/>
                </a:solidFill>
              </a:rPr>
              <a:t>:</a:t>
            </a:r>
            <a:r>
              <a:rPr lang="zh-CN" altLang="en-US" smtClean="0">
                <a:solidFill>
                  <a:schemeClr val="tx2"/>
                </a:solidFill>
              </a:rPr>
              <a:t>快速温盐深剖面仪</a:t>
            </a:r>
          </a:p>
          <a:p>
            <a:pPr>
              <a:lnSpc>
                <a:spcPct val="150000"/>
              </a:lnSpc>
            </a:pPr>
            <a:r>
              <a:rPr lang="zh-CN" altLang="en-US" b="1" smtClean="0">
                <a:solidFill>
                  <a:schemeClr val="tx2"/>
                </a:solidFill>
              </a:rPr>
              <a:t>类别</a:t>
            </a:r>
            <a:r>
              <a:rPr lang="en-US" altLang="zh-CN" b="1" smtClean="0">
                <a:solidFill>
                  <a:schemeClr val="tx2"/>
                </a:solidFill>
              </a:rPr>
              <a:t>:</a:t>
            </a:r>
            <a:r>
              <a:rPr lang="zh-CN" altLang="en-US" smtClean="0">
                <a:solidFill>
                  <a:schemeClr val="tx2"/>
                </a:solidFill>
              </a:rPr>
              <a:t>温盐深仪</a:t>
            </a:r>
            <a:r>
              <a:rPr lang="en-US" altLang="zh-CN" smtClean="0">
                <a:solidFill>
                  <a:schemeClr val="tx2"/>
                </a:solidFill>
              </a:rPr>
              <a:t>(CTD)</a:t>
            </a:r>
          </a:p>
          <a:p>
            <a:pPr>
              <a:lnSpc>
                <a:spcPct val="150000"/>
              </a:lnSpc>
            </a:pPr>
            <a:r>
              <a:rPr lang="zh-CN" altLang="en-US" b="1" smtClean="0">
                <a:solidFill>
                  <a:schemeClr val="tx2"/>
                </a:solidFill>
              </a:rPr>
              <a:t>型号</a:t>
            </a:r>
            <a:r>
              <a:rPr lang="en-US" altLang="zh-CN" b="1" smtClean="0">
                <a:solidFill>
                  <a:schemeClr val="tx2"/>
                </a:solidFill>
              </a:rPr>
              <a:t>:</a:t>
            </a:r>
            <a:r>
              <a:rPr lang="en-US" altLang="zh-CN" smtClean="0">
                <a:solidFill>
                  <a:schemeClr val="tx2"/>
                </a:solidFill>
              </a:rPr>
              <a:t>CTD/O2</a:t>
            </a:r>
          </a:p>
          <a:p>
            <a:pPr>
              <a:lnSpc>
                <a:spcPct val="150000"/>
              </a:lnSpc>
            </a:pPr>
            <a:r>
              <a:rPr lang="zh-CN" altLang="en-US" b="1" smtClean="0">
                <a:solidFill>
                  <a:schemeClr val="tx2"/>
                </a:solidFill>
              </a:rPr>
              <a:t>厂家</a:t>
            </a:r>
            <a:r>
              <a:rPr lang="en-US" altLang="zh-CN" b="1" smtClean="0">
                <a:solidFill>
                  <a:schemeClr val="tx2"/>
                </a:solidFill>
              </a:rPr>
              <a:t>:</a:t>
            </a:r>
            <a:r>
              <a:rPr lang="zh-CN" altLang="en-US" smtClean="0">
                <a:solidFill>
                  <a:schemeClr val="tx2"/>
                </a:solidFill>
              </a:rPr>
              <a:t>德国</a:t>
            </a:r>
            <a:r>
              <a:rPr lang="en-US" altLang="zh-CN" smtClean="0">
                <a:solidFill>
                  <a:schemeClr val="tx2"/>
                </a:solidFill>
              </a:rPr>
              <a:t>SST(Sea-Sun-Tech)</a:t>
            </a:r>
            <a:r>
              <a:rPr lang="zh-CN" altLang="en-US" smtClean="0">
                <a:solidFill>
                  <a:schemeClr val="tx2"/>
                </a:solidFill>
              </a:rPr>
              <a:t>公司</a:t>
            </a:r>
          </a:p>
        </p:txBody>
      </p:sp>
      <p:pic>
        <p:nvPicPr>
          <p:cNvPr id="38916" name="Picture 5" descr="CTD48O2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5825" y="476250"/>
            <a:ext cx="80962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2727DA5-4B01-4CE5-B25C-44DF6DC6F73F}" type="slidenum">
              <a:rPr lang="en-US" altLang="zh-CN" sz="1800">
                <a:solidFill>
                  <a:srgbClr val="000000"/>
                </a:solidFill>
              </a:rPr>
              <a:pPr eaLnBrk="1" hangingPunct="1">
                <a:spcBef>
                  <a:spcPct val="0"/>
                </a:spcBef>
                <a:buClrTx/>
                <a:buFontTx/>
                <a:buNone/>
              </a:pPr>
              <a:t>19</a:t>
            </a:fld>
            <a:endParaRPr lang="en-US" altLang="zh-CN" sz="1800">
              <a:solidFill>
                <a:srgbClr val="000000"/>
              </a:solidFill>
            </a:endParaRPr>
          </a:p>
        </p:txBody>
      </p:sp>
      <p:pic>
        <p:nvPicPr>
          <p:cNvPr id="389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4765675"/>
            <a:ext cx="5772150" cy="159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9490">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945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38061F8A-761D-4FB4-91A1-81BB661F438A}" type="slidenum">
              <a:rPr lang="en-US" altLang="zh-CN" sz="1800">
                <a:solidFill>
                  <a:srgbClr val="000000"/>
                </a:solidFill>
              </a:rPr>
              <a:pPr eaLnBrk="1" hangingPunct="1">
                <a:spcBef>
                  <a:spcPct val="0"/>
                </a:spcBef>
                <a:buClrTx/>
                <a:buFontTx/>
                <a:buNone/>
              </a:pPr>
              <a:t>2</a:t>
            </a:fld>
            <a:endParaRPr lang="en-US" altLang="zh-CN" sz="1800">
              <a:solidFill>
                <a:srgbClr val="000000"/>
              </a:solidFill>
            </a:endParaRPr>
          </a:p>
        </p:txBody>
      </p:sp>
      <p:sp>
        <p:nvSpPr>
          <p:cNvPr id="19460" name="标题 8"/>
          <p:cNvSpPr>
            <a:spLocks noGrp="1"/>
          </p:cNvSpPr>
          <p:nvPr>
            <p:ph type="ctrTitle"/>
          </p:nvPr>
        </p:nvSpPr>
        <p:spPr/>
        <p:txBody>
          <a:bodyPr/>
          <a:lstStyle/>
          <a:p>
            <a:pPr algn="ctr" eaLnBrk="1" hangingPunct="1"/>
            <a:r>
              <a:rPr lang="zh-CN" altLang="en-US" dirty="0" smtClean="0"/>
              <a:t>第三章 </a:t>
            </a:r>
            <a:r>
              <a:rPr lang="en-US" altLang="zh-CN" dirty="0" smtClean="0"/>
              <a:t/>
            </a:r>
            <a:br>
              <a:rPr lang="en-US" altLang="zh-CN" dirty="0" smtClean="0"/>
            </a:br>
            <a:r>
              <a:rPr lang="zh-CN" altLang="en-US" dirty="0" smtClean="0"/>
              <a:t>海洋的水文特性</a:t>
            </a:r>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pic>
        <p:nvPicPr>
          <p:cNvPr id="19462"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63043"/>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z="3200" smtClean="0">
                <a:solidFill>
                  <a:schemeClr val="tx2"/>
                </a:solidFill>
              </a:rPr>
              <a:t>投弃式温深仪</a:t>
            </a:r>
            <a:endParaRPr lang="zh-CN" altLang="en-US" sz="3200" smtClean="0"/>
          </a:p>
        </p:txBody>
      </p:sp>
      <p:pic>
        <p:nvPicPr>
          <p:cNvPr id="39939"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02688" y="0"/>
            <a:ext cx="3635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内容占位符 2"/>
          <p:cNvPicPr>
            <a:picLocks noGrp="1" noChangeAspect="1"/>
          </p:cNvPicPr>
          <p:nvPr>
            <p:ph idx="1"/>
          </p:nvPr>
        </p:nvPicPr>
        <p:blipFill>
          <a:blip r:embed="rId5">
            <a:extLst>
              <a:ext uri="{28A0092B-C50C-407E-A947-70E740481C1C}">
                <a14:useLocalDpi xmlns:a14="http://schemas.microsoft.com/office/drawing/2010/main" val="0"/>
              </a:ext>
            </a:extLst>
          </a:blip>
          <a:srcRect/>
          <a:stretch>
            <a:fillRect/>
          </a:stretch>
        </p:blipFill>
        <p:spPr>
          <a:xfrm>
            <a:off x="323850" y="836613"/>
            <a:ext cx="8583613" cy="5905500"/>
          </a:xfrm>
        </p:spPr>
      </p:pic>
      <p:sp>
        <p:nvSpPr>
          <p:cNvPr id="39941" name="矩形 6"/>
          <p:cNvSpPr>
            <a:spLocks noChangeArrowheads="1"/>
          </p:cNvSpPr>
          <p:nvPr/>
        </p:nvSpPr>
        <p:spPr bwMode="auto">
          <a:xfrm>
            <a:off x="4284663" y="885825"/>
            <a:ext cx="1114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b="1">
                <a:solidFill>
                  <a:schemeClr val="tx1"/>
                </a:solidFill>
              </a:rPr>
              <a:t>测温探头</a:t>
            </a:r>
            <a:endParaRPr lang="zh-CN" altLang="en-US" sz="1800">
              <a:solidFill>
                <a:schemeClr val="tx1"/>
              </a:solidFill>
            </a:endParaRPr>
          </a:p>
        </p:txBody>
      </p:sp>
      <p:sp>
        <p:nvSpPr>
          <p:cNvPr id="39942" name="矩形 6"/>
          <p:cNvSpPr>
            <a:spLocks noChangeArrowheads="1"/>
          </p:cNvSpPr>
          <p:nvPr/>
        </p:nvSpPr>
        <p:spPr bwMode="auto">
          <a:xfrm>
            <a:off x="323850" y="900113"/>
            <a:ext cx="882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b="1">
                <a:solidFill>
                  <a:schemeClr val="tx1"/>
                </a:solidFill>
              </a:rPr>
              <a:t>发射器</a:t>
            </a:r>
            <a:endParaRPr lang="zh-CN" altLang="en-US" sz="1800">
              <a:solidFill>
                <a:schemeClr val="tx1"/>
              </a:solidFill>
            </a:endParaRPr>
          </a:p>
        </p:txBody>
      </p:sp>
      <p:sp>
        <p:nvSpPr>
          <p:cNvPr id="39943" name="矩形 6"/>
          <p:cNvSpPr>
            <a:spLocks noChangeArrowheads="1"/>
          </p:cNvSpPr>
          <p:nvPr/>
        </p:nvSpPr>
        <p:spPr bwMode="auto">
          <a:xfrm>
            <a:off x="4614863" y="3800475"/>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b="1">
                <a:solidFill>
                  <a:schemeClr val="tx1"/>
                </a:solidFill>
              </a:rPr>
              <a:t>记录仪</a:t>
            </a:r>
            <a:endParaRPr lang="zh-CN" altLang="en-US" sz="1800">
              <a:solidFill>
                <a:schemeClr val="tx1"/>
              </a:solidFill>
            </a:endParaRP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14488" y="1622425"/>
            <a:ext cx="66294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音频 1">
            <a:hlinkClick r:id="" action="ppaction://media"/>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264629">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a:defRPr/>
            </a:pPr>
            <a:r>
              <a:rPr lang="zh-CN" altLang="en-US" b="1" dirty="0" smtClean="0">
                <a:solidFill>
                  <a:schemeClr val="tx2"/>
                </a:solidFill>
                <a:effectLst>
                  <a:outerShdw blurRad="38100" dist="38100" dir="2700000" algn="tl">
                    <a:srgbClr val="C0C0C0"/>
                  </a:outerShdw>
                </a:effectLst>
                <a:latin typeface="Arial" charset="0"/>
              </a:rPr>
              <a:t>海水温度观测规范</a:t>
            </a:r>
            <a:endParaRPr lang="zh-CN" altLang="zh-CN" dirty="0" smtClean="0"/>
          </a:p>
        </p:txBody>
      </p:sp>
      <p:pic>
        <p:nvPicPr>
          <p:cNvPr id="4198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95288" y="981075"/>
            <a:ext cx="8456612" cy="4476750"/>
          </a:xfrm>
        </p:spPr>
      </p:pic>
      <p:pic>
        <p:nvPicPr>
          <p:cNvPr id="419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457325"/>
            <a:ext cx="85534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98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9129B75-97F9-4A61-8ADD-0A8D3A8FB781}" type="slidenum">
              <a:rPr lang="en-US" altLang="zh-CN" sz="1800">
                <a:solidFill>
                  <a:srgbClr val="000000"/>
                </a:solidFill>
              </a:rPr>
              <a:pPr eaLnBrk="1" hangingPunct="1">
                <a:spcBef>
                  <a:spcPct val="0"/>
                </a:spcBef>
                <a:buClrTx/>
                <a:buFontTx/>
                <a:buNone/>
              </a:pPr>
              <a:t>21</a:t>
            </a:fld>
            <a:endParaRPr lang="en-US" altLang="zh-CN" sz="1800">
              <a:solidFill>
                <a:srgbClr val="000000"/>
              </a:solidFill>
            </a:endParaRPr>
          </a:p>
        </p:txBody>
      </p:sp>
      <p:pic>
        <p:nvPicPr>
          <p:cNvPr id="41990"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0741">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endParaRPr lang="zh-CN" altLang="zh-CN" smtClean="0"/>
          </a:p>
        </p:txBody>
      </p:sp>
      <p:sp>
        <p:nvSpPr>
          <p:cNvPr id="43011" name="Rectangle 3"/>
          <p:cNvSpPr>
            <a:spLocks noGrp="1" noChangeArrowheads="1"/>
          </p:cNvSpPr>
          <p:nvPr>
            <p:ph type="body" idx="1"/>
          </p:nvPr>
        </p:nvSpPr>
        <p:spPr>
          <a:xfrm>
            <a:off x="900113" y="1052513"/>
            <a:ext cx="7993062" cy="5545137"/>
          </a:xfrm>
        </p:spPr>
        <p:txBody>
          <a:bodyPr/>
          <a:lstStyle/>
          <a:p>
            <a:endParaRPr lang="zh-CN" altLang="zh-CN" smtClean="0"/>
          </a:p>
        </p:txBody>
      </p:sp>
      <p:pic>
        <p:nvPicPr>
          <p:cNvPr id="4301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5175"/>
            <a:ext cx="91440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6FC5A15-A9C3-4B13-AB37-73FEE81B52BF}" type="slidenum">
              <a:rPr lang="en-US" altLang="zh-CN" sz="1800">
                <a:solidFill>
                  <a:srgbClr val="000000"/>
                </a:solidFill>
              </a:rPr>
              <a:pPr eaLnBrk="1" hangingPunct="1">
                <a:spcBef>
                  <a:spcPct val="0"/>
                </a:spcBef>
                <a:buClrTx/>
                <a:buFontTx/>
                <a:buNone/>
              </a:pPr>
              <a:t>22</a:t>
            </a:fld>
            <a:endParaRPr lang="en-US" altLang="zh-CN" sz="1800">
              <a:solidFill>
                <a:srgbClr val="000000"/>
              </a:solidFill>
            </a:endParaRPr>
          </a:p>
        </p:txBody>
      </p:sp>
      <p:pic>
        <p:nvPicPr>
          <p:cNvPr id="43014"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83333">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3"/>
          <p:cNvSpPr>
            <a:spLocks noGrp="1"/>
          </p:cNvSpPr>
          <p:nvPr>
            <p:ph type="ctrTitle"/>
          </p:nvPr>
        </p:nvSpPr>
        <p:spPr/>
        <p:txBody>
          <a:bodyPr/>
          <a:lstStyle/>
          <a:p>
            <a:pPr algn="ctr"/>
            <a:r>
              <a:rPr lang="zh-CN" altLang="en-US" b="1" smtClean="0">
                <a:solidFill>
                  <a:srgbClr val="0000FF"/>
                </a:solidFill>
              </a:rPr>
              <a:t>二、盐度及其测量</a:t>
            </a:r>
            <a:endParaRPr lang="zh-CN" altLang="en-US" smtClean="0"/>
          </a:p>
        </p:txBody>
      </p:sp>
      <p:sp>
        <p:nvSpPr>
          <p:cNvPr id="5" name="副标题 4"/>
          <p:cNvSpPr>
            <a:spLocks noGrp="1"/>
          </p:cNvSpPr>
          <p:nvPr>
            <p:ph type="subTitle" idx="1"/>
          </p:nvPr>
        </p:nvSpPr>
        <p:spPr/>
        <p:txBody>
          <a:bodyPr/>
          <a:lstStyle/>
          <a:p>
            <a:pPr>
              <a:defRPr/>
            </a:pPr>
            <a:endParaRPr lang="zh-CN" altLang="en-US"/>
          </a:p>
        </p:txBody>
      </p:sp>
      <p:pic>
        <p:nvPicPr>
          <p:cNvPr id="45060"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1309"/>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1"/>
          <p:cNvSpPr>
            <a:spLocks noGrp="1" noRot="1" noChangeArrowheads="1"/>
          </p:cNvSpPr>
          <p:nvPr>
            <p:ph type="title"/>
          </p:nvPr>
        </p:nvSpPr>
        <p:spPr/>
        <p:txBody>
          <a:bodyPr/>
          <a:lstStyle/>
          <a:p>
            <a:pPr eaLnBrk="1" hangingPunct="1">
              <a:defRPr/>
            </a:pPr>
            <a:r>
              <a:rPr lang="zh-CN" altLang="en-US" dirty="0" smtClean="0">
                <a:solidFill>
                  <a:schemeClr val="tx2"/>
                </a:solidFill>
                <a:effectLst>
                  <a:outerShdw blurRad="38100" dist="38100" dir="2700000" algn="tl">
                    <a:srgbClr val="C0C0C0"/>
                  </a:outerShdw>
                </a:effectLst>
                <a:latin typeface="Arial" charset="0"/>
              </a:rPr>
              <a:t>盐度的定义</a:t>
            </a:r>
            <a:r>
              <a:rPr lang="zh-CN" altLang="en-US" dirty="0" smtClean="0">
                <a:latin typeface="Arial" charset="0"/>
              </a:rPr>
              <a:t> </a:t>
            </a:r>
            <a:endParaRPr lang="zh-CN" altLang="en-US" dirty="0" smtClean="0">
              <a:solidFill>
                <a:srgbClr val="0000FF"/>
              </a:solidFill>
            </a:endParaRPr>
          </a:p>
        </p:txBody>
      </p:sp>
      <p:sp>
        <p:nvSpPr>
          <p:cNvPr id="6" name="内容占位符 5"/>
          <p:cNvSpPr>
            <a:spLocks noGrp="1"/>
          </p:cNvSpPr>
          <p:nvPr>
            <p:ph idx="1"/>
          </p:nvPr>
        </p:nvSpPr>
        <p:spPr>
          <a:xfrm>
            <a:off x="900113" y="1052513"/>
            <a:ext cx="7993062" cy="3786187"/>
          </a:xfrm>
        </p:spPr>
        <p:txBody>
          <a:bodyPr>
            <a:spAutoFit/>
          </a:bodyPr>
          <a:lstStyle/>
          <a:p>
            <a:pPr>
              <a:lnSpc>
                <a:spcPct val="150000"/>
              </a:lnSpc>
              <a:defRPr/>
            </a:pPr>
            <a:r>
              <a:rPr lang="zh-CN" altLang="zh-CN" dirty="0" smtClean="0">
                <a:ea typeface="华文黑体" pitchFamily="49" charset="-122"/>
              </a:rPr>
              <a:t>随着海洋科学的发展，对盐度值的准确性的要求越来越高，对盐度的定义</a:t>
            </a:r>
            <a:r>
              <a:rPr lang="zh-CN" altLang="en-US" dirty="0" smtClean="0">
                <a:ea typeface="华文黑体" pitchFamily="49" charset="-122"/>
              </a:rPr>
              <a:t>经历了</a:t>
            </a:r>
            <a:r>
              <a:rPr lang="zh-CN" altLang="zh-CN" dirty="0" smtClean="0">
                <a:ea typeface="华文黑体" pitchFamily="49" charset="-122"/>
              </a:rPr>
              <a:t>几次修订</a:t>
            </a:r>
            <a:r>
              <a:rPr lang="zh-CN" altLang="en-US" dirty="0" smtClean="0">
                <a:ea typeface="华文黑体" pitchFamily="49" charset="-122"/>
              </a:rPr>
              <a:t>：</a:t>
            </a:r>
            <a:endParaRPr lang="en-US" altLang="zh-CN" dirty="0" smtClean="0">
              <a:ea typeface="华文黑体" pitchFamily="49" charset="-122"/>
            </a:endParaRPr>
          </a:p>
          <a:p>
            <a:pPr lvl="1">
              <a:lnSpc>
                <a:spcPct val="150000"/>
              </a:lnSpc>
              <a:defRPr/>
            </a:pPr>
            <a:r>
              <a:rPr lang="zh-CN" altLang="en-US" dirty="0" smtClean="0">
                <a:ea typeface="华文黑体" pitchFamily="49" charset="-122"/>
              </a:rPr>
              <a:t>化学方法定义盐度</a:t>
            </a:r>
            <a:endParaRPr lang="en-US" altLang="zh-CN" dirty="0" smtClean="0">
              <a:ea typeface="华文黑体" pitchFamily="49" charset="-122"/>
            </a:endParaRPr>
          </a:p>
          <a:p>
            <a:pPr lvl="1">
              <a:lnSpc>
                <a:spcPct val="150000"/>
              </a:lnSpc>
              <a:defRPr/>
            </a:pPr>
            <a:r>
              <a:rPr lang="en-US" altLang="zh-CN" dirty="0" smtClean="0">
                <a:ea typeface="华文黑体" pitchFamily="49" charset="-122"/>
              </a:rPr>
              <a:t>1969</a:t>
            </a:r>
            <a:r>
              <a:rPr lang="zh-CN" altLang="en-US" dirty="0" smtClean="0">
                <a:ea typeface="华文黑体" pitchFamily="49" charset="-122"/>
              </a:rPr>
              <a:t>年电导盐度定义</a:t>
            </a:r>
            <a:endParaRPr lang="en-US" altLang="zh-CN" dirty="0" smtClean="0">
              <a:ea typeface="华文黑体" pitchFamily="49" charset="-122"/>
            </a:endParaRPr>
          </a:p>
          <a:p>
            <a:pPr lvl="1">
              <a:lnSpc>
                <a:spcPct val="150000"/>
              </a:lnSpc>
              <a:defRPr/>
            </a:pPr>
            <a:r>
              <a:rPr lang="en-US" altLang="zh-CN" dirty="0" smtClean="0">
                <a:ea typeface="华文黑体" pitchFamily="49" charset="-122"/>
              </a:rPr>
              <a:t>1978</a:t>
            </a:r>
            <a:r>
              <a:rPr lang="zh-CN" altLang="en-US" dirty="0" smtClean="0">
                <a:ea typeface="华文黑体" pitchFamily="49" charset="-122"/>
              </a:rPr>
              <a:t>年实用</a:t>
            </a:r>
            <a:r>
              <a:rPr lang="zh-CN" altLang="zh-CN" dirty="0" smtClean="0">
                <a:ea typeface="华文黑体" pitchFamily="49" charset="-122"/>
              </a:rPr>
              <a:t>盐度</a:t>
            </a:r>
            <a:r>
              <a:rPr lang="zh-CN" altLang="zh-CN" dirty="0">
                <a:ea typeface="华文黑体" pitchFamily="49" charset="-122"/>
              </a:rPr>
              <a:t>定义</a:t>
            </a:r>
          </a:p>
          <a:p>
            <a:pPr marL="0" indent="0">
              <a:buFont typeface="Wingdings" panose="05000000000000000000" pitchFamily="2" charset="2"/>
              <a:buNone/>
              <a:defRPr/>
            </a:pPr>
            <a:endParaRPr lang="zh-CN" altLang="en-US" dirty="0"/>
          </a:p>
        </p:txBody>
      </p:sp>
      <p:pic>
        <p:nvPicPr>
          <p:cNvPr id="46084"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5328"/>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lnSpc>
                <a:spcPct val="120000"/>
              </a:lnSpc>
              <a:spcBef>
                <a:spcPts val="600"/>
              </a:spcBef>
              <a:spcAft>
                <a:spcPts val="600"/>
              </a:spcAft>
              <a:buFont typeface="Wingdings" panose="05000000000000000000" pitchFamily="2" charset="2"/>
              <a:buNone/>
              <a:defRPr/>
            </a:pPr>
            <a:r>
              <a:rPr lang="en-US" altLang="zh-CN" dirty="0">
                <a:solidFill>
                  <a:schemeClr val="tx2"/>
                </a:solidFill>
                <a:effectLst>
                  <a:outerShdw blurRad="38100" dist="38100" dir="2700000" algn="tl">
                    <a:srgbClr val="C0C0C0"/>
                  </a:outerShdw>
                </a:effectLst>
                <a:latin typeface="Arial" charset="0"/>
              </a:rPr>
              <a:t>1.  </a:t>
            </a:r>
            <a:r>
              <a:rPr lang="zh-CN" altLang="zh-CN" dirty="0">
                <a:solidFill>
                  <a:schemeClr val="tx2"/>
                </a:solidFill>
                <a:effectLst>
                  <a:outerShdw blurRad="38100" dist="38100" dir="2700000" algn="tl">
                    <a:srgbClr val="C0C0C0"/>
                  </a:outerShdw>
                </a:effectLst>
                <a:latin typeface="Arial" charset="0"/>
              </a:rPr>
              <a:t>化学方法定义盐度</a:t>
            </a:r>
            <a:r>
              <a:rPr lang="zh-CN" altLang="en-US" dirty="0">
                <a:solidFill>
                  <a:schemeClr val="tx2"/>
                </a:solidFill>
                <a:effectLst>
                  <a:outerShdw blurRad="38100" dist="38100" dir="2700000" algn="tl">
                    <a:srgbClr val="C0C0C0"/>
                  </a:outerShdw>
                </a:effectLst>
                <a:latin typeface="Arial" charset="0"/>
              </a:rPr>
              <a:t>（</a:t>
            </a:r>
            <a:r>
              <a:rPr lang="en-US" altLang="zh-CN" dirty="0">
                <a:solidFill>
                  <a:schemeClr val="tx2"/>
                </a:solidFill>
                <a:effectLst>
                  <a:outerShdw blurRad="38100" dist="38100" dir="2700000" algn="tl">
                    <a:srgbClr val="C0C0C0"/>
                  </a:outerShdw>
                </a:effectLst>
                <a:latin typeface="Arial" charset="0"/>
              </a:rPr>
              <a:t> 20</a:t>
            </a:r>
            <a:r>
              <a:rPr lang="zh-CN" altLang="en-US" dirty="0">
                <a:solidFill>
                  <a:schemeClr val="tx2"/>
                </a:solidFill>
                <a:effectLst>
                  <a:outerShdw blurRad="38100" dist="38100" dir="2700000" algn="tl">
                    <a:srgbClr val="C0C0C0"/>
                  </a:outerShdw>
                </a:effectLst>
                <a:latin typeface="Arial" charset="0"/>
              </a:rPr>
              <a:t>世纪初）</a:t>
            </a:r>
            <a:r>
              <a:rPr lang="zh-CN" altLang="en-US" dirty="0" smtClean="0">
                <a:solidFill>
                  <a:schemeClr val="tx2"/>
                </a:solidFill>
                <a:effectLst>
                  <a:outerShdw blurRad="38100" dist="38100" dir="2700000" algn="tl">
                    <a:srgbClr val="C0C0C0"/>
                  </a:outerShdw>
                </a:effectLst>
                <a:latin typeface="Arial" charset="0"/>
              </a:rPr>
              <a:t>：</a:t>
            </a:r>
            <a:endParaRPr lang="en-US" altLang="zh-CN" dirty="0" smtClean="0">
              <a:solidFill>
                <a:schemeClr val="tx2"/>
              </a:solidFill>
              <a:effectLst>
                <a:outerShdw blurRad="38100" dist="38100" dir="2700000" algn="tl">
                  <a:srgbClr val="C0C0C0"/>
                </a:outerShdw>
              </a:effectLst>
              <a:latin typeface="Arial" charset="0"/>
            </a:endParaRPr>
          </a:p>
          <a:p>
            <a:pPr>
              <a:lnSpc>
                <a:spcPct val="120000"/>
              </a:lnSpc>
              <a:spcBef>
                <a:spcPts val="0"/>
              </a:spcBef>
              <a:spcAft>
                <a:spcPts val="0"/>
              </a:spcAft>
              <a:defRPr/>
            </a:pPr>
            <a:r>
              <a:rPr lang="zh-CN" altLang="en-US" sz="2400" b="0" dirty="0">
                <a:latin typeface="Arial" pitchFamily="34" charset="0"/>
              </a:rPr>
              <a:t>在一千克海水中，将所有碳酸盐转化为氧化物，将所有的溴、碘以氯代替，其所含全部溶质的总克数（单位是克／千克，符号</a:t>
            </a:r>
            <a:r>
              <a:rPr lang="en-US" altLang="zh-CN" sz="2400" b="0" dirty="0">
                <a:latin typeface="Arial" pitchFamily="34" charset="0"/>
              </a:rPr>
              <a:t>S‰</a:t>
            </a:r>
            <a:r>
              <a:rPr lang="zh-CN" altLang="en-US" sz="2400" b="0" dirty="0">
                <a:latin typeface="Arial" pitchFamily="34" charset="0"/>
              </a:rPr>
              <a:t>，又称绝对盐度）。</a:t>
            </a:r>
            <a:endParaRPr lang="en-US" altLang="zh-CN" sz="2400" b="0" dirty="0">
              <a:latin typeface="Arial" pitchFamily="34" charset="0"/>
            </a:endParaRPr>
          </a:p>
          <a:p>
            <a:pPr>
              <a:lnSpc>
                <a:spcPct val="120000"/>
              </a:lnSpc>
              <a:spcBef>
                <a:spcPts val="0"/>
              </a:spcBef>
              <a:spcAft>
                <a:spcPts val="0"/>
              </a:spcAft>
              <a:defRPr/>
            </a:pPr>
            <a:r>
              <a:rPr lang="zh-CN" altLang="en-US" sz="2400" b="0" dirty="0" smtClean="0">
                <a:solidFill>
                  <a:schemeClr val="tx2">
                    <a:lumMod val="75000"/>
                  </a:schemeClr>
                </a:solidFill>
              </a:rPr>
              <a:t>测量方法：取一定量的海水，加</a:t>
            </a:r>
            <a:r>
              <a:rPr lang="zh-CN" altLang="en-US" sz="2400" b="0" dirty="0" smtClean="0">
                <a:solidFill>
                  <a:schemeClr val="tx2">
                    <a:lumMod val="75000"/>
                  </a:schemeClr>
                </a:solidFill>
                <a:hlinkClick r:id="rId3"/>
              </a:rPr>
              <a:t>盐酸</a:t>
            </a:r>
            <a:r>
              <a:rPr lang="zh-CN" altLang="en-US" sz="2400" b="0" dirty="0" smtClean="0">
                <a:solidFill>
                  <a:schemeClr val="tx2">
                    <a:lumMod val="75000"/>
                  </a:schemeClr>
                </a:solidFill>
              </a:rPr>
              <a:t>和</a:t>
            </a:r>
            <a:r>
              <a:rPr lang="zh-CN" altLang="en-US" sz="2400" b="0" dirty="0" smtClean="0">
                <a:solidFill>
                  <a:schemeClr val="tx2">
                    <a:lumMod val="75000"/>
                  </a:schemeClr>
                </a:solidFill>
                <a:hlinkClick r:id="rId4"/>
              </a:rPr>
              <a:t>氯水</a:t>
            </a:r>
            <a:r>
              <a:rPr lang="zh-CN" altLang="en-US" sz="2400" b="0" dirty="0" smtClean="0">
                <a:solidFill>
                  <a:schemeClr val="tx2">
                    <a:lumMod val="75000"/>
                  </a:schemeClr>
                </a:solidFill>
              </a:rPr>
              <a:t>，蒸发至干，然后在</a:t>
            </a:r>
            <a:r>
              <a:rPr lang="en-US" altLang="zh-CN" sz="2400" b="0" dirty="0" smtClean="0">
                <a:solidFill>
                  <a:schemeClr val="tx2">
                    <a:lumMod val="75000"/>
                  </a:schemeClr>
                </a:solidFill>
              </a:rPr>
              <a:t>380℃</a:t>
            </a:r>
            <a:r>
              <a:rPr lang="zh-CN" altLang="en-US" sz="2400" b="0" dirty="0" smtClean="0">
                <a:solidFill>
                  <a:schemeClr val="tx2">
                    <a:lumMod val="75000"/>
                  </a:schemeClr>
                </a:solidFill>
              </a:rPr>
              <a:t>和</a:t>
            </a:r>
            <a:r>
              <a:rPr lang="en-US" altLang="zh-CN" sz="2400" b="0" dirty="0" smtClean="0">
                <a:solidFill>
                  <a:schemeClr val="tx2">
                    <a:lumMod val="75000"/>
                  </a:schemeClr>
                </a:solidFill>
              </a:rPr>
              <a:t>480℃</a:t>
            </a:r>
            <a:r>
              <a:rPr lang="zh-CN" altLang="en-US" sz="2400" b="0" dirty="0" smtClean="0">
                <a:solidFill>
                  <a:schemeClr val="tx2">
                    <a:lumMod val="75000"/>
                  </a:schemeClr>
                </a:solidFill>
              </a:rPr>
              <a:t>的恒温下干燥</a:t>
            </a:r>
            <a:r>
              <a:rPr lang="en-US" altLang="zh-CN" sz="2400" b="0" dirty="0" smtClean="0">
                <a:solidFill>
                  <a:schemeClr val="tx2">
                    <a:lumMod val="75000"/>
                  </a:schemeClr>
                </a:solidFill>
              </a:rPr>
              <a:t>48h</a:t>
            </a:r>
            <a:r>
              <a:rPr lang="zh-CN" altLang="en-US" sz="2400" b="0" dirty="0" smtClean="0">
                <a:solidFill>
                  <a:schemeClr val="tx2">
                    <a:lumMod val="75000"/>
                  </a:schemeClr>
                </a:solidFill>
              </a:rPr>
              <a:t>，最后称所剩余</a:t>
            </a:r>
            <a:r>
              <a:rPr lang="zh-CN" altLang="en-US" sz="2400" b="0" dirty="0" smtClean="0">
                <a:solidFill>
                  <a:schemeClr val="tx2">
                    <a:lumMod val="75000"/>
                  </a:schemeClr>
                </a:solidFill>
                <a:hlinkClick r:id="rId5"/>
              </a:rPr>
              <a:t>固体</a:t>
            </a:r>
            <a:r>
              <a:rPr lang="zh-CN" altLang="en-US" sz="2400" b="0" dirty="0" smtClean="0">
                <a:solidFill>
                  <a:schemeClr val="tx2">
                    <a:lumMod val="75000"/>
                  </a:schemeClr>
                </a:solidFill>
              </a:rPr>
              <a:t>物质的重量。</a:t>
            </a:r>
            <a:endParaRPr lang="en-US" altLang="zh-CN" sz="2400" b="0" dirty="0" smtClean="0">
              <a:solidFill>
                <a:schemeClr val="tx2">
                  <a:lumMod val="75000"/>
                </a:schemeClr>
              </a:solidFill>
            </a:endParaRPr>
          </a:p>
          <a:p>
            <a:pPr>
              <a:lnSpc>
                <a:spcPct val="120000"/>
              </a:lnSpc>
              <a:spcBef>
                <a:spcPts val="0"/>
              </a:spcBef>
              <a:spcAft>
                <a:spcPts val="0"/>
              </a:spcAft>
              <a:defRPr/>
            </a:pPr>
            <a:endParaRPr lang="en-US" altLang="zh-CN" sz="2400" b="0" dirty="0" smtClean="0">
              <a:latin typeface="Arial" pitchFamily="34" charset="0"/>
            </a:endParaRPr>
          </a:p>
          <a:p>
            <a:pPr>
              <a:lnSpc>
                <a:spcPct val="120000"/>
              </a:lnSpc>
              <a:spcBef>
                <a:spcPts val="0"/>
              </a:spcBef>
              <a:spcAft>
                <a:spcPts val="0"/>
              </a:spcAft>
              <a:defRPr/>
            </a:pPr>
            <a:r>
              <a:rPr lang="zh-CN" altLang="en-US" sz="2400" b="0" dirty="0" smtClean="0">
                <a:latin typeface="Arial" pitchFamily="34" charset="0"/>
              </a:rPr>
              <a:t>在实践中通常是根据</a:t>
            </a:r>
            <a:r>
              <a:rPr lang="zh-CN" altLang="en-US" sz="2400" dirty="0" smtClean="0">
                <a:latin typeface="Arial" pitchFamily="34" charset="0"/>
              </a:rPr>
              <a:t>海水组成恒定性原理 （主要溶解成分、离子浓度恒定）</a:t>
            </a:r>
            <a:r>
              <a:rPr lang="zh-CN" altLang="en-US" sz="2400" b="0" dirty="0" smtClean="0">
                <a:latin typeface="Arial" pitchFamily="34" charset="0"/>
              </a:rPr>
              <a:t>，常用氯度来测定盐度。盐度与氯度的经验关系式为：</a:t>
            </a:r>
          </a:p>
          <a:p>
            <a:pPr>
              <a:defRPr/>
            </a:pPr>
            <a:endParaRPr lang="zh-CN" altLang="en-US" sz="2400" dirty="0">
              <a:solidFill>
                <a:schemeClr val="tx2">
                  <a:lumMod val="75000"/>
                </a:schemeClr>
              </a:solidFill>
            </a:endParaRPr>
          </a:p>
          <a:p>
            <a:pPr>
              <a:defRPr/>
            </a:pPr>
            <a:endParaRPr lang="zh-CN" altLang="en-US" dirty="0">
              <a:latin typeface="Arial" pitchFamily="34" charset="0"/>
            </a:endParaRPr>
          </a:p>
          <a:p>
            <a:pPr>
              <a:defRPr/>
            </a:pPr>
            <a:endParaRPr lang="zh-CN" altLang="zh-CN" dirty="0">
              <a:solidFill>
                <a:schemeClr val="tx2"/>
              </a:solidFill>
              <a:effectLst>
                <a:outerShdw blurRad="38100" dist="38100" dir="2700000" algn="tl">
                  <a:srgbClr val="C0C0C0"/>
                </a:outerShdw>
              </a:effectLst>
              <a:latin typeface="Arial" charset="0"/>
            </a:endParaRPr>
          </a:p>
          <a:p>
            <a:pPr>
              <a:defRPr/>
            </a:pPr>
            <a:endParaRPr lang="zh-CN" altLang="en-US" dirty="0"/>
          </a:p>
        </p:txBody>
      </p:sp>
      <p:graphicFrame>
        <p:nvGraphicFramePr>
          <p:cNvPr id="47108" name="对象 3"/>
          <p:cNvGraphicFramePr>
            <a:graphicFrameLocks noChangeAspect="1"/>
          </p:cNvGraphicFramePr>
          <p:nvPr/>
        </p:nvGraphicFramePr>
        <p:xfrm>
          <a:off x="2627313" y="6181725"/>
          <a:ext cx="3887787" cy="401638"/>
        </p:xfrm>
        <a:graphic>
          <a:graphicData uri="http://schemas.openxmlformats.org/presentationml/2006/ole">
            <mc:AlternateContent xmlns:mc="http://schemas.openxmlformats.org/markup-compatibility/2006">
              <mc:Choice xmlns:v="urn:schemas-microsoft-com:vml" Requires="v">
                <p:oleObj spid="_x0000_s47113" name="Equation" r:id="rId6" imgW="1739900" imgH="177800" progId="Equation.DSMT4">
                  <p:embed/>
                </p:oleObj>
              </mc:Choice>
              <mc:Fallback>
                <p:oleObj name="Equation" r:id="rId6" imgW="1739900" imgH="177800" progId="Equation.DSMT4">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7313" y="6181725"/>
                        <a:ext cx="388778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7109" name="音频 1">
            <a:hlinkClick r:id="" action="ppaction://media"/>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0954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a:defRPr/>
            </a:pPr>
            <a:r>
              <a:rPr lang="zh-CN" altLang="en-US" dirty="0" smtClean="0"/>
              <a:t>缺点</a:t>
            </a:r>
            <a:endParaRPr lang="en-US" altLang="zh-CN" dirty="0" smtClean="0"/>
          </a:p>
          <a:p>
            <a:pPr lvl="1">
              <a:lnSpc>
                <a:spcPct val="150000"/>
              </a:lnSpc>
              <a:defRPr/>
            </a:pPr>
            <a:r>
              <a:rPr lang="zh-CN" altLang="zh-CN" dirty="0"/>
              <a:t>操作十分复杂，测一个样品要花费几天的时间，不适用</a:t>
            </a:r>
            <a:r>
              <a:rPr lang="zh-CN" altLang="zh-CN" dirty="0" smtClean="0"/>
              <a:t>于</a:t>
            </a:r>
            <a:r>
              <a:rPr lang="zh-CN" altLang="en-US" dirty="0" smtClean="0"/>
              <a:t>海洋调查；</a:t>
            </a:r>
            <a:endParaRPr lang="en-US" altLang="zh-CN" dirty="0" smtClean="0"/>
          </a:p>
          <a:p>
            <a:pPr lvl="1">
              <a:lnSpc>
                <a:spcPct val="150000"/>
              </a:lnSpc>
              <a:defRPr/>
            </a:pPr>
            <a:r>
              <a:rPr lang="zh-CN" altLang="en-US" dirty="0" smtClean="0"/>
              <a:t>（</a:t>
            </a:r>
            <a:r>
              <a:rPr lang="zh-CN" altLang="zh-CN" dirty="0" smtClean="0"/>
              <a:t>克纽森的</a:t>
            </a:r>
            <a:r>
              <a:rPr lang="zh-CN" altLang="en-US" dirty="0" smtClean="0"/>
              <a:t>）</a:t>
            </a:r>
            <a:r>
              <a:rPr lang="zh-CN" altLang="zh-CN" dirty="0" smtClean="0"/>
              <a:t>盐度</a:t>
            </a:r>
            <a:r>
              <a:rPr lang="zh-CN" altLang="zh-CN" dirty="0"/>
              <a:t>公式只是一种近似的</a:t>
            </a:r>
            <a:r>
              <a:rPr lang="zh-CN" altLang="zh-CN" dirty="0" smtClean="0"/>
              <a:t>关系</a:t>
            </a:r>
            <a:r>
              <a:rPr lang="zh-CN" altLang="en-US" dirty="0" smtClean="0"/>
              <a:t>，</a:t>
            </a:r>
            <a:r>
              <a:rPr lang="zh-CN" altLang="zh-CN" dirty="0"/>
              <a:t>当时所取的水样，多数为</a:t>
            </a:r>
            <a:r>
              <a:rPr lang="zh-CN" altLang="zh-CN" b="1" dirty="0"/>
              <a:t>波罗的海表层水</a:t>
            </a:r>
            <a:r>
              <a:rPr lang="zh-CN" altLang="zh-CN" dirty="0"/>
              <a:t>，难以代表整个大洋水的</a:t>
            </a:r>
            <a:r>
              <a:rPr lang="zh-CN" altLang="zh-CN" dirty="0" smtClean="0"/>
              <a:t>规律</a:t>
            </a:r>
            <a:r>
              <a:rPr lang="zh-CN" altLang="en-US" dirty="0" smtClean="0"/>
              <a:t>，</a:t>
            </a:r>
            <a:r>
              <a:rPr lang="zh-CN" altLang="zh-CN" dirty="0"/>
              <a:t>关系式中</a:t>
            </a:r>
            <a:r>
              <a:rPr lang="zh-CN" altLang="zh-CN" dirty="0" smtClean="0"/>
              <a:t>的</a:t>
            </a:r>
            <a:r>
              <a:rPr lang="zh-CN" altLang="en-US" dirty="0"/>
              <a:t>常数项</a:t>
            </a:r>
            <a:r>
              <a:rPr lang="en-US" altLang="zh-CN" dirty="0"/>
              <a:t> 0.030</a:t>
            </a:r>
            <a:r>
              <a:rPr lang="zh-CN" altLang="zh-CN" dirty="0"/>
              <a:t>，不符合大洋海水盐度变化的</a:t>
            </a:r>
            <a:r>
              <a:rPr lang="zh-CN" altLang="zh-CN" dirty="0" smtClean="0"/>
              <a:t>实际情况</a:t>
            </a:r>
            <a:r>
              <a:rPr lang="zh-CN" altLang="en-US" dirty="0" smtClean="0"/>
              <a:t>。</a:t>
            </a:r>
            <a:endParaRPr lang="en-US" altLang="zh-CN" dirty="0"/>
          </a:p>
          <a:p>
            <a:pPr lvl="1">
              <a:defRPr/>
            </a:pPr>
            <a:endParaRPr lang="zh-CN" altLang="en-US" dirty="0"/>
          </a:p>
        </p:txBody>
      </p:sp>
      <p:pic>
        <p:nvPicPr>
          <p:cNvPr id="48132"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74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endParaRPr lang="zh-CN" altLang="en-US" smtClean="0"/>
          </a:p>
        </p:txBody>
      </p:sp>
      <p:sp>
        <p:nvSpPr>
          <p:cNvPr id="3" name="内容占位符 2"/>
          <p:cNvSpPr>
            <a:spLocks noGrp="1"/>
          </p:cNvSpPr>
          <p:nvPr>
            <p:ph idx="1"/>
          </p:nvPr>
        </p:nvSpPr>
        <p:spPr>
          <a:xfrm>
            <a:off x="900113" y="1052513"/>
            <a:ext cx="7993062" cy="5545137"/>
          </a:xfrm>
        </p:spPr>
        <p:txBody>
          <a:bodyPr/>
          <a:lstStyle/>
          <a:p>
            <a:pPr marL="0" indent="0">
              <a:spcBef>
                <a:spcPts val="600"/>
              </a:spcBef>
              <a:spcAft>
                <a:spcPts val="600"/>
              </a:spcAft>
              <a:buFont typeface="Wingdings" panose="05000000000000000000" pitchFamily="2" charset="2"/>
              <a:buNone/>
              <a:defRPr/>
            </a:pPr>
            <a:r>
              <a:rPr lang="en-US" altLang="zh-CN" dirty="0" smtClean="0">
                <a:solidFill>
                  <a:schemeClr val="tx2"/>
                </a:solidFill>
                <a:effectLst>
                  <a:outerShdw blurRad="38100" dist="38100" dir="2700000" algn="tl">
                    <a:srgbClr val="C0C0C0"/>
                  </a:outerShdw>
                </a:effectLst>
                <a:latin typeface="Arial" charset="0"/>
              </a:rPr>
              <a:t>2.  1969</a:t>
            </a:r>
            <a:r>
              <a:rPr lang="zh-CN" altLang="en-US" dirty="0" smtClean="0">
                <a:solidFill>
                  <a:schemeClr val="tx2"/>
                </a:solidFill>
                <a:effectLst>
                  <a:outerShdw blurRad="38100" dist="38100" dir="2700000" algn="tl">
                    <a:srgbClr val="C0C0C0"/>
                  </a:outerShdw>
                </a:effectLst>
                <a:latin typeface="Arial" charset="0"/>
              </a:rPr>
              <a:t>年</a:t>
            </a:r>
            <a:r>
              <a:rPr lang="zh-CN" altLang="zh-CN" dirty="0" smtClean="0">
                <a:solidFill>
                  <a:schemeClr val="tx2"/>
                </a:solidFill>
                <a:effectLst>
                  <a:outerShdw blurRad="38100" dist="38100" dir="2700000" algn="tl">
                    <a:srgbClr val="C0C0C0"/>
                  </a:outerShdw>
                </a:effectLst>
                <a:latin typeface="Arial" charset="0"/>
              </a:rPr>
              <a:t>电导盐度定义</a:t>
            </a:r>
            <a:r>
              <a:rPr lang="zh-CN" altLang="en-US" dirty="0" smtClean="0">
                <a:solidFill>
                  <a:schemeClr val="tx2"/>
                </a:solidFill>
                <a:effectLst>
                  <a:outerShdw blurRad="38100" dist="38100" dir="2700000" algn="tl">
                    <a:srgbClr val="C0C0C0"/>
                  </a:outerShdw>
                </a:effectLst>
                <a:latin typeface="Arial" charset="0"/>
              </a:rPr>
              <a:t>：</a:t>
            </a:r>
            <a:endParaRPr lang="en-US" altLang="zh-CN" dirty="0" smtClean="0">
              <a:solidFill>
                <a:schemeClr val="tx2"/>
              </a:solidFill>
              <a:effectLst>
                <a:outerShdw blurRad="38100" dist="38100" dir="2700000" algn="tl">
                  <a:srgbClr val="C0C0C0"/>
                </a:outerShdw>
              </a:effectLst>
              <a:latin typeface="Arial" charset="0"/>
            </a:endParaRPr>
          </a:p>
          <a:p>
            <a:pPr>
              <a:defRPr/>
            </a:pPr>
            <a:r>
              <a:rPr lang="zh-CN" altLang="en-US" sz="2400" b="0" dirty="0" smtClean="0">
                <a:latin typeface="Times New Roman" pitchFamily="18" charset="0"/>
                <a:ea typeface="黑体" pitchFamily="49" charset="-122"/>
              </a:rPr>
              <a:t>20</a:t>
            </a:r>
            <a:r>
              <a:rPr lang="zh-CN" altLang="en-US" sz="2400" b="0" dirty="0" smtClean="0">
                <a:latin typeface="黑体" pitchFamily="49" charset="-122"/>
                <a:ea typeface="黑体" pitchFamily="49" charset="-122"/>
              </a:rPr>
              <a:t>世纪</a:t>
            </a:r>
            <a:r>
              <a:rPr lang="zh-CN" altLang="en-US" sz="2400" b="0" dirty="0" smtClean="0">
                <a:latin typeface="Times New Roman" pitchFamily="18" charset="0"/>
                <a:ea typeface="黑体" pitchFamily="49" charset="-122"/>
              </a:rPr>
              <a:t>60</a:t>
            </a:r>
            <a:r>
              <a:rPr lang="zh-CN" altLang="en-US" sz="2400" b="0" dirty="0" smtClean="0">
                <a:latin typeface="黑体" pitchFamily="49" charset="-122"/>
                <a:ea typeface="黑体" pitchFamily="49" charset="-122"/>
              </a:rPr>
              <a:t>年代初期随着高精度电导比测量技术的发展</a:t>
            </a:r>
            <a:endParaRPr lang="en-US" altLang="zh-CN" sz="2400" b="0" dirty="0" smtClean="0">
              <a:latin typeface="黑体" pitchFamily="49" charset="-122"/>
              <a:ea typeface="黑体" pitchFamily="49" charset="-122"/>
            </a:endParaRPr>
          </a:p>
          <a:p>
            <a:pPr marL="0" indent="0">
              <a:buFont typeface="Wingdings" panose="05000000000000000000" pitchFamily="2" charset="2"/>
              <a:buNone/>
              <a:defRPr/>
            </a:pPr>
            <a:r>
              <a:rPr lang="zh-CN" altLang="en-US" sz="2400" b="0" dirty="0" smtClean="0">
                <a:latin typeface="Times New Roman" pitchFamily="18" charset="0"/>
                <a:ea typeface="黑体" pitchFamily="49" charset="-122"/>
              </a:rPr>
              <a:t>      UNESCO</a:t>
            </a:r>
            <a:r>
              <a:rPr lang="zh-CN" altLang="en-US" sz="2400" b="0" dirty="0" smtClean="0">
                <a:latin typeface="黑体" pitchFamily="49" charset="-122"/>
                <a:ea typeface="黑体" pitchFamily="49" charset="-122"/>
              </a:rPr>
              <a:t>出版了</a:t>
            </a:r>
            <a:r>
              <a:rPr lang="zh-CN" altLang="en-US" sz="2400" b="0" dirty="0" smtClean="0">
                <a:latin typeface="Times New Roman" pitchFamily="18" charset="0"/>
                <a:ea typeface="黑体" pitchFamily="49" charset="-122"/>
              </a:rPr>
              <a:t>“</a:t>
            </a:r>
            <a:r>
              <a:rPr lang="zh-CN" altLang="en-US" sz="2400" b="0" dirty="0" smtClean="0">
                <a:latin typeface="黑体" pitchFamily="49" charset="-122"/>
                <a:ea typeface="黑体" pitchFamily="49" charset="-122"/>
              </a:rPr>
              <a:t>国际海洋学表</a:t>
            </a:r>
            <a:r>
              <a:rPr lang="zh-CN" altLang="en-US" sz="2400" b="0" dirty="0" smtClean="0">
                <a:latin typeface="Times New Roman" pitchFamily="18" charset="0"/>
                <a:ea typeface="黑体" pitchFamily="49" charset="-122"/>
              </a:rPr>
              <a:t>”，</a:t>
            </a:r>
            <a:r>
              <a:rPr lang="zh-CN" altLang="en-US" sz="2400" b="0" dirty="0" smtClean="0">
                <a:latin typeface="黑体" pitchFamily="49" charset="-122"/>
                <a:ea typeface="黑体" pitchFamily="49" charset="-122"/>
              </a:rPr>
              <a:t>其中包含的盐度定义为</a:t>
            </a:r>
            <a:r>
              <a:rPr lang="zh-CN" altLang="en-US" sz="2400" b="0" dirty="0" smtClean="0">
                <a:latin typeface="Times New Roman" pitchFamily="18" charset="0"/>
                <a:ea typeface="黑体" pitchFamily="49" charset="-122"/>
              </a:rPr>
              <a:t>:</a:t>
            </a:r>
          </a:p>
          <a:p>
            <a:pPr>
              <a:defRPr/>
            </a:pPr>
            <a:endParaRPr lang="zh-CN" altLang="en-US" dirty="0" smtClean="0">
              <a:solidFill>
                <a:schemeClr val="tx2"/>
              </a:solidFill>
              <a:effectLst>
                <a:outerShdw blurRad="38100" dist="38100" dir="2700000" algn="tl">
                  <a:srgbClr val="C0C0C0"/>
                </a:outerShdw>
              </a:effectLst>
              <a:latin typeface="Arial" charset="0"/>
            </a:endParaRPr>
          </a:p>
          <a:p>
            <a:pPr>
              <a:defRPr/>
            </a:pPr>
            <a:endParaRPr lang="zh-CN" altLang="en-US" dirty="0"/>
          </a:p>
        </p:txBody>
      </p:sp>
      <p:graphicFrame>
        <p:nvGraphicFramePr>
          <p:cNvPr id="43012" name="对象 3"/>
          <p:cNvGraphicFramePr>
            <a:graphicFrameLocks noChangeAspect="1"/>
          </p:cNvGraphicFramePr>
          <p:nvPr/>
        </p:nvGraphicFramePr>
        <p:xfrm>
          <a:off x="1403350" y="2997200"/>
          <a:ext cx="7416800" cy="1038225"/>
        </p:xfrm>
        <a:graphic>
          <a:graphicData uri="http://schemas.openxmlformats.org/presentationml/2006/ole">
            <mc:AlternateContent xmlns:mc="http://schemas.openxmlformats.org/markup-compatibility/2006">
              <mc:Choice xmlns:v="urn:schemas-microsoft-com:vml" Requires="v">
                <p:oleObj spid="_x0000_s49164" name="Equation" r:id="rId5" imgW="3594100" imgH="482600" progId="Equation.DSMT4">
                  <p:embed/>
                </p:oleObj>
              </mc:Choice>
              <mc:Fallback>
                <p:oleObj name="Equation" r:id="rId5" imgW="3594100" imgH="482600" progId="Equation.DSMT4">
                  <p:embed/>
                  <p:pic>
                    <p:nvPicPr>
                      <p:cNvPr id="0" name="对象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2997200"/>
                        <a:ext cx="74168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13" name="Rectangle 11"/>
          <p:cNvSpPr>
            <a:spLocks noChangeArrowheads="1"/>
          </p:cNvSpPr>
          <p:nvPr/>
        </p:nvSpPr>
        <p:spPr bwMode="auto">
          <a:xfrm>
            <a:off x="1187450" y="4870450"/>
            <a:ext cx="7632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000" i="1">
                <a:solidFill>
                  <a:srgbClr val="000000"/>
                </a:solidFill>
                <a:latin typeface="Times New Roman" panose="02020603050405020304" pitchFamily="18" charset="0"/>
              </a:rPr>
              <a:t>R</a:t>
            </a:r>
            <a:r>
              <a:rPr lang="en-US" altLang="zh-CN" sz="2000" baseline="-30000">
                <a:solidFill>
                  <a:srgbClr val="000000"/>
                </a:solidFill>
                <a:latin typeface="Times New Roman" panose="02020603050405020304" pitchFamily="18" charset="0"/>
              </a:rPr>
              <a:t>15</a:t>
            </a:r>
            <a:r>
              <a:rPr lang="zh-CN" altLang="en-US" sz="2000">
                <a:solidFill>
                  <a:schemeClr val="tx1"/>
                </a:solidFill>
                <a:latin typeface="Arial" panose="020B0604020202020204" pitchFamily="34" charset="0"/>
              </a:rPr>
              <a:t>为一个标准大气压和</a:t>
            </a:r>
            <a:r>
              <a:rPr lang="en-US" altLang="zh-CN" sz="2000">
                <a:solidFill>
                  <a:schemeClr val="tx1"/>
                </a:solidFill>
                <a:latin typeface="Arial" panose="020B0604020202020204" pitchFamily="34" charset="0"/>
              </a:rPr>
              <a:t>15℃</a:t>
            </a:r>
            <a:r>
              <a:rPr lang="zh-CN" altLang="en-US" sz="2000">
                <a:solidFill>
                  <a:schemeClr val="tx1"/>
                </a:solidFill>
                <a:latin typeface="Arial" panose="020B0604020202020204" pitchFamily="34" charset="0"/>
              </a:rPr>
              <a:t>恒温水的条件下，海水样品与盐度为</a:t>
            </a:r>
            <a:r>
              <a:rPr lang="en-US" altLang="zh-CN" sz="2000">
                <a:solidFill>
                  <a:schemeClr val="tx1"/>
                </a:solidFill>
                <a:latin typeface="Arial" panose="020B0604020202020204" pitchFamily="34" charset="0"/>
              </a:rPr>
              <a:t>35‰</a:t>
            </a:r>
            <a:r>
              <a:rPr lang="zh-CN" altLang="en-US" sz="2000">
                <a:solidFill>
                  <a:schemeClr val="tx1"/>
                </a:solidFill>
                <a:latin typeface="Arial" panose="020B0604020202020204" pitchFamily="34" charset="0"/>
              </a:rPr>
              <a:t>的</a:t>
            </a:r>
            <a:r>
              <a:rPr lang="zh-CN" altLang="en-US" sz="2000" b="1">
                <a:solidFill>
                  <a:schemeClr val="tx1"/>
                </a:solidFill>
                <a:latin typeface="Arial" panose="020B0604020202020204" pitchFamily="34" charset="0"/>
              </a:rPr>
              <a:t>标准海水</a:t>
            </a:r>
            <a:r>
              <a:rPr lang="zh-CN" altLang="en-US" sz="2000">
                <a:solidFill>
                  <a:schemeClr val="tx1"/>
                </a:solidFill>
                <a:latin typeface="Arial" panose="020B0604020202020204" pitchFamily="34" charset="0"/>
              </a:rPr>
              <a:t>的电导率比值，称为相对电导率或电导比。 </a:t>
            </a:r>
          </a:p>
        </p:txBody>
      </p:sp>
      <p:sp>
        <p:nvSpPr>
          <p:cNvPr id="43014" name="矩形 5"/>
          <p:cNvSpPr>
            <a:spLocks noChangeArrowheads="1"/>
          </p:cNvSpPr>
          <p:nvPr/>
        </p:nvSpPr>
        <p:spPr bwMode="auto">
          <a:xfrm>
            <a:off x="1187450" y="5807075"/>
            <a:ext cx="73453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 typeface="Wingdings" panose="05000000000000000000" pitchFamily="2" charset="2"/>
              <a:buChar char="Ø"/>
            </a:pPr>
            <a:r>
              <a:rPr lang="zh-CN" altLang="en-US" sz="1800" b="1">
                <a:solidFill>
                  <a:schemeClr val="tx1"/>
                </a:solidFill>
              </a:rPr>
              <a:t>标准海水：</a:t>
            </a:r>
            <a:r>
              <a:rPr lang="zh-CN" altLang="zh-CN" sz="1800">
                <a:solidFill>
                  <a:schemeClr val="tx1"/>
                </a:solidFill>
              </a:rPr>
              <a:t>经过放置和严格的过滤处理，调整其</a:t>
            </a:r>
            <a:r>
              <a:rPr lang="zh-CN" altLang="zh-CN" sz="1800">
                <a:solidFill>
                  <a:srgbClr val="FF0000"/>
                </a:solidFill>
              </a:rPr>
              <a:t>氯度为</a:t>
            </a:r>
            <a:r>
              <a:rPr lang="en-US" altLang="zh-CN" sz="1800">
                <a:solidFill>
                  <a:srgbClr val="FF0000"/>
                </a:solidFill>
              </a:rPr>
              <a:t>19.374‰</a:t>
            </a:r>
            <a:r>
              <a:rPr lang="zh-CN" altLang="zh-CN" sz="1800">
                <a:solidFill>
                  <a:schemeClr val="tx1"/>
                </a:solidFill>
              </a:rPr>
              <a:t>左右（其氯度值准确测定到</a:t>
            </a:r>
            <a:r>
              <a:rPr lang="en-US" altLang="zh-CN" sz="1800">
                <a:solidFill>
                  <a:schemeClr val="tx1"/>
                </a:solidFill>
              </a:rPr>
              <a:t>0.001‰</a:t>
            </a:r>
            <a:r>
              <a:rPr lang="zh-CN" altLang="zh-CN" sz="1800">
                <a:solidFill>
                  <a:schemeClr val="tx1"/>
                </a:solidFill>
              </a:rPr>
              <a:t>）的大洋海水。</a:t>
            </a:r>
          </a:p>
        </p:txBody>
      </p:sp>
      <p:sp>
        <p:nvSpPr>
          <p:cNvPr id="49159" name="矩形 7"/>
          <p:cNvSpPr>
            <a:spLocks noChangeArrowheads="1"/>
          </p:cNvSpPr>
          <p:nvPr/>
        </p:nvSpPr>
        <p:spPr bwMode="auto">
          <a:xfrm>
            <a:off x="1187450" y="4292600"/>
            <a:ext cx="7345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 typeface="Wingdings" panose="05000000000000000000" pitchFamily="2" charset="2"/>
              <a:buChar char="Ø"/>
            </a:pPr>
            <a:r>
              <a:rPr lang="zh-CN" altLang="en-US" sz="1800">
                <a:solidFill>
                  <a:srgbClr val="0000FF"/>
                </a:solidFill>
                <a:latin typeface="黑体" panose="02010609060101010101" pitchFamily="49" charset="-122"/>
                <a:ea typeface="黑体" panose="02010609060101010101" pitchFamily="49" charset="-122"/>
              </a:rPr>
              <a:t>世界海洋</a:t>
            </a:r>
            <a:r>
              <a:rPr lang="zh-CN" altLang="en-US" sz="1800">
                <a:solidFill>
                  <a:srgbClr val="0000FF"/>
                </a:solidFill>
                <a:latin typeface="Times New Roman" panose="02020603050405020304" pitchFamily="18" charset="0"/>
                <a:ea typeface="黑体" panose="02010609060101010101" pitchFamily="49" charset="-122"/>
              </a:rPr>
              <a:t>135</a:t>
            </a:r>
            <a:r>
              <a:rPr lang="zh-CN" altLang="en-US" sz="1800">
                <a:solidFill>
                  <a:srgbClr val="0000FF"/>
                </a:solidFill>
                <a:latin typeface="黑体" panose="02010609060101010101" pitchFamily="49" charset="-122"/>
                <a:ea typeface="黑体" panose="02010609060101010101" pitchFamily="49" charset="-122"/>
              </a:rPr>
              <a:t>个水样（</a:t>
            </a:r>
            <a:r>
              <a:rPr lang="zh-CN" altLang="zh-CN" sz="1800">
                <a:solidFill>
                  <a:srgbClr val="0000FF"/>
                </a:solidFill>
                <a:latin typeface="黑体" panose="02010609060101010101" pitchFamily="49" charset="-122"/>
                <a:ea typeface="黑体" panose="02010609060101010101" pitchFamily="49" charset="-122"/>
              </a:rPr>
              <a:t>波罗的海、</a:t>
            </a:r>
            <a:r>
              <a:rPr lang="en-US" altLang="zh-CN" sz="1800">
                <a:solidFill>
                  <a:srgbClr val="0000FF"/>
                </a:solidFill>
                <a:latin typeface="黑体" panose="02010609060101010101" pitchFamily="49" charset="-122"/>
                <a:ea typeface="黑体" panose="02010609060101010101" pitchFamily="49" charset="-122"/>
              </a:rPr>
              <a:t>黑海</a:t>
            </a:r>
            <a:r>
              <a:rPr lang="zh-CN" altLang="zh-CN" sz="1800">
                <a:solidFill>
                  <a:srgbClr val="0000FF"/>
                </a:solidFill>
                <a:latin typeface="黑体" panose="02010609060101010101" pitchFamily="49" charset="-122"/>
                <a:ea typeface="黑体" panose="02010609060101010101" pitchFamily="49" charset="-122"/>
              </a:rPr>
              <a:t>、</a:t>
            </a:r>
            <a:r>
              <a:rPr lang="en-US" altLang="zh-CN" sz="1800">
                <a:solidFill>
                  <a:srgbClr val="0000FF"/>
                </a:solidFill>
                <a:latin typeface="黑体" panose="02010609060101010101" pitchFamily="49" charset="-122"/>
                <a:ea typeface="黑体" panose="02010609060101010101" pitchFamily="49" charset="-122"/>
              </a:rPr>
              <a:t>地中海</a:t>
            </a:r>
            <a:r>
              <a:rPr lang="zh-CN" altLang="zh-CN" sz="1800">
                <a:solidFill>
                  <a:srgbClr val="0000FF"/>
                </a:solidFill>
                <a:latin typeface="黑体" panose="02010609060101010101" pitchFamily="49" charset="-122"/>
                <a:ea typeface="黑体" panose="02010609060101010101" pitchFamily="49" charset="-122"/>
              </a:rPr>
              <a:t>和红海</a:t>
            </a:r>
            <a:r>
              <a:rPr lang="zh-CN" altLang="en-US" sz="1800">
                <a:solidFill>
                  <a:srgbClr val="0000FF"/>
                </a:solidFill>
                <a:latin typeface="黑体" panose="02010609060101010101" pitchFamily="49" charset="-122"/>
                <a:ea typeface="黑体" panose="02010609060101010101" pitchFamily="49" charset="-122"/>
              </a:rPr>
              <a:t>，</a:t>
            </a:r>
            <a:r>
              <a:rPr lang="en-US" altLang="zh-CN" sz="1800">
                <a:solidFill>
                  <a:srgbClr val="0000FF"/>
                </a:solidFill>
                <a:latin typeface="黑体" panose="02010609060101010101" pitchFamily="49" charset="-122"/>
                <a:ea typeface="黑体" panose="02010609060101010101" pitchFamily="49" charset="-122"/>
              </a:rPr>
              <a:t>t</a:t>
            </a:r>
            <a:r>
              <a:rPr lang="zh-CN" altLang="en-US" sz="1800">
                <a:solidFill>
                  <a:srgbClr val="0000FF"/>
                </a:solidFill>
                <a:latin typeface="黑体" panose="02010609060101010101" pitchFamily="49" charset="-122"/>
                <a:ea typeface="黑体" panose="02010609060101010101" pitchFamily="49" charset="-122"/>
              </a:rPr>
              <a:t>≥</a:t>
            </a:r>
            <a:r>
              <a:rPr lang="zh-CN" altLang="en-US" sz="1800">
                <a:solidFill>
                  <a:srgbClr val="0000FF"/>
                </a:solidFill>
                <a:latin typeface="Times New Roman" panose="02020603050405020304" pitchFamily="18" charset="0"/>
                <a:ea typeface="黑体" panose="02010609060101010101" pitchFamily="49" charset="-122"/>
              </a:rPr>
              <a:t>10</a:t>
            </a:r>
            <a:r>
              <a:rPr lang="zh-CN" altLang="en-US" sz="1800">
                <a:solidFill>
                  <a:srgbClr val="0000FF"/>
                </a:solidFill>
                <a:latin typeface="黑体" panose="02010609060101010101" pitchFamily="49" charset="-122"/>
                <a:ea typeface="黑体" panose="02010609060101010101" pitchFamily="49" charset="-122"/>
              </a:rPr>
              <a:t>℃）</a:t>
            </a:r>
            <a:endParaRPr lang="zh-CN" altLang="en-US" sz="1800">
              <a:solidFill>
                <a:schemeClr val="tx1"/>
              </a:solidFill>
            </a:endParaRPr>
          </a:p>
        </p:txBody>
      </p:sp>
      <p:pic>
        <p:nvPicPr>
          <p:cNvPr id="49160" name="音频 1">
            <a:hlinkClick r:id="" action="ppaction://media"/>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ransition spd="slow" advTm="14381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3"/>
                                        </p:tgtEl>
                                        <p:attrNameLst>
                                          <p:attrName>style.visibility</p:attrName>
                                        </p:attrNameLst>
                                      </p:cBhvr>
                                      <p:to>
                                        <p:strVal val="visible"/>
                                      </p:to>
                                    </p:set>
                                    <p:anim calcmode="lin" valueType="num">
                                      <p:cBhvr additive="base">
                                        <p:cTn id="7" dur="500" fill="hold"/>
                                        <p:tgtEl>
                                          <p:spTgt spid="43013"/>
                                        </p:tgtEl>
                                        <p:attrNameLst>
                                          <p:attrName>ppt_x</p:attrName>
                                        </p:attrNameLst>
                                      </p:cBhvr>
                                      <p:tavLst>
                                        <p:tav tm="0">
                                          <p:val>
                                            <p:strVal val="#ppt_x"/>
                                          </p:val>
                                        </p:tav>
                                        <p:tav tm="100000">
                                          <p:val>
                                            <p:strVal val="#ppt_x"/>
                                          </p:val>
                                        </p:tav>
                                      </p:tavLst>
                                    </p:anim>
                                    <p:anim calcmode="lin" valueType="num">
                                      <p:cBhvr additive="base">
                                        <p:cTn id="8" dur="500" fill="hold"/>
                                        <p:tgtEl>
                                          <p:spTgt spid="430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012"/>
                                        </p:tgtEl>
                                        <p:attrNameLst>
                                          <p:attrName>style.visibility</p:attrName>
                                        </p:attrNameLst>
                                      </p:cBhvr>
                                      <p:to>
                                        <p:strVal val="visible"/>
                                      </p:to>
                                    </p:set>
                                    <p:anim calcmode="lin" valueType="num">
                                      <p:cBhvr additive="base">
                                        <p:cTn id="11" dur="500" fill="hold"/>
                                        <p:tgtEl>
                                          <p:spTgt spid="43012"/>
                                        </p:tgtEl>
                                        <p:attrNameLst>
                                          <p:attrName>ppt_x</p:attrName>
                                        </p:attrNameLst>
                                      </p:cBhvr>
                                      <p:tavLst>
                                        <p:tav tm="0">
                                          <p:val>
                                            <p:strVal val="#ppt_x"/>
                                          </p:val>
                                        </p:tav>
                                        <p:tav tm="100000">
                                          <p:val>
                                            <p:strVal val="#ppt_x"/>
                                          </p:val>
                                        </p:tav>
                                      </p:tavLst>
                                    </p:anim>
                                    <p:anim calcmode="lin" valueType="num">
                                      <p:cBhvr additive="base">
                                        <p:cTn id="12" dur="500" fill="hold"/>
                                        <p:tgtEl>
                                          <p:spTgt spid="43012"/>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3014"/>
                                        </p:tgtEl>
                                        <p:attrNameLst>
                                          <p:attrName>style.visibility</p:attrName>
                                        </p:attrNameLst>
                                      </p:cBhvr>
                                      <p:to>
                                        <p:strVal val="visible"/>
                                      </p:to>
                                    </p:set>
                                    <p:anim calcmode="lin" valueType="num">
                                      <p:cBhvr additive="base">
                                        <p:cTn id="17" dur="500" fill="hold"/>
                                        <p:tgtEl>
                                          <p:spTgt spid="43014"/>
                                        </p:tgtEl>
                                        <p:attrNameLst>
                                          <p:attrName>ppt_x</p:attrName>
                                        </p:attrNameLst>
                                      </p:cBhvr>
                                      <p:tavLst>
                                        <p:tav tm="0">
                                          <p:val>
                                            <p:strVal val="#ppt_x"/>
                                          </p:val>
                                        </p:tav>
                                        <p:tav tm="100000">
                                          <p:val>
                                            <p:strVal val="#ppt_x"/>
                                          </p:val>
                                        </p:tav>
                                      </p:tavLst>
                                    </p:anim>
                                    <p:anim calcmode="lin" valueType="num">
                                      <p:cBhvr additive="base">
                                        <p:cTn id="18" dur="500" fill="hold"/>
                                        <p:tgtEl>
                                          <p:spTgt spid="430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3" grpId="0"/>
      <p:bldP spid="430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900113" y="1036638"/>
            <a:ext cx="81359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如果样品的电导率</a:t>
            </a:r>
            <a:r>
              <a:rPr lang="en-US" altLang="zh-CN" sz="2400">
                <a:solidFill>
                  <a:schemeClr val="tx1"/>
                </a:solidFill>
                <a:latin typeface="Arial" panose="020B0604020202020204" pitchFamily="34" charset="0"/>
              </a:rPr>
              <a:t>R</a:t>
            </a:r>
            <a:r>
              <a:rPr lang="en-US" altLang="zh-CN" sz="2400" baseline="-25000">
                <a:solidFill>
                  <a:schemeClr val="tx1"/>
                </a:solidFill>
                <a:latin typeface="Arial" panose="020B0604020202020204" pitchFamily="34" charset="0"/>
              </a:rPr>
              <a:t>t</a:t>
            </a:r>
            <a:r>
              <a:rPr lang="zh-CN" altLang="en-US" sz="2400">
                <a:solidFill>
                  <a:schemeClr val="tx1"/>
                </a:solidFill>
                <a:latin typeface="Arial" panose="020B0604020202020204" pitchFamily="34" charset="0"/>
              </a:rPr>
              <a:t>是在任意温度</a:t>
            </a:r>
            <a:r>
              <a:rPr lang="en-US" altLang="zh-CN" sz="2400">
                <a:solidFill>
                  <a:schemeClr val="tx1"/>
                </a:solidFill>
                <a:latin typeface="Arial" panose="020B0604020202020204" pitchFamily="34" charset="0"/>
              </a:rPr>
              <a:t>t℃</a:t>
            </a:r>
            <a:r>
              <a:rPr lang="zh-CN" altLang="en-US" sz="2400">
                <a:solidFill>
                  <a:schemeClr val="tx1"/>
                </a:solidFill>
                <a:latin typeface="Arial" panose="020B0604020202020204" pitchFamily="34" charset="0"/>
              </a:rPr>
              <a:t>下测定的，则需进行温度订正，订正公式为：</a:t>
            </a:r>
          </a:p>
        </p:txBody>
      </p:sp>
      <p:sp>
        <p:nvSpPr>
          <p:cNvPr id="51203" name="Rectangle 6"/>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latin typeface="Arial" panose="020B0604020202020204" pitchFamily="34" charset="0"/>
            </a:endParaRPr>
          </a:p>
        </p:txBody>
      </p:sp>
      <p:sp>
        <p:nvSpPr>
          <p:cNvPr id="51204" name="Rectangle 9"/>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latin typeface="Arial" panose="020B0604020202020204" pitchFamily="34" charset="0"/>
            </a:endParaRPr>
          </a:p>
        </p:txBody>
      </p:sp>
      <p:sp>
        <p:nvSpPr>
          <p:cNvPr id="51205" name="Rectangle 12"/>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latin typeface="Arial" panose="020B0604020202020204" pitchFamily="34" charset="0"/>
            </a:endParaRPr>
          </a:p>
        </p:txBody>
      </p:sp>
      <p:graphicFrame>
        <p:nvGraphicFramePr>
          <p:cNvPr id="51206" name="Object 11"/>
          <p:cNvGraphicFramePr>
            <a:graphicFrameLocks noChangeAspect="1"/>
          </p:cNvGraphicFramePr>
          <p:nvPr/>
        </p:nvGraphicFramePr>
        <p:xfrm>
          <a:off x="1093788" y="2420938"/>
          <a:ext cx="7747000" cy="1152525"/>
        </p:xfrm>
        <a:graphic>
          <a:graphicData uri="http://schemas.openxmlformats.org/presentationml/2006/ole">
            <mc:AlternateContent xmlns:mc="http://schemas.openxmlformats.org/markup-compatibility/2006">
              <mc:Choice xmlns:v="urn:schemas-microsoft-com:vml" Requires="v">
                <p:oleObj spid="_x0000_s51212" name="Equation" r:id="rId3" imgW="3441700" imgH="482600" progId="Equation.DSMT4">
                  <p:embed/>
                </p:oleObj>
              </mc:Choice>
              <mc:Fallback>
                <p:oleObj name="Equation" r:id="rId3" imgW="3441700" imgH="482600" progId="Equation.DSMT4">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788" y="2420938"/>
                        <a:ext cx="77470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67B112A-325F-454C-99D6-8AF57D3B4FC8}" type="slidenum">
              <a:rPr lang="en-US" altLang="zh-CN" sz="1800">
                <a:solidFill>
                  <a:srgbClr val="000000"/>
                </a:solidFill>
              </a:rPr>
              <a:pPr eaLnBrk="1" hangingPunct="1">
                <a:spcBef>
                  <a:spcPct val="0"/>
                </a:spcBef>
                <a:buClrTx/>
                <a:buFontTx/>
                <a:buNone/>
              </a:pPr>
              <a:t>28</a:t>
            </a:fld>
            <a:endParaRPr lang="en-US" altLang="zh-CN" sz="1800">
              <a:solidFill>
                <a:srgbClr val="000000"/>
              </a:solidFill>
            </a:endParaRPr>
          </a:p>
        </p:txBody>
      </p:sp>
      <p:pic>
        <p:nvPicPr>
          <p:cNvPr id="51208" name="音频 1">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701"/>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971550" y="1052513"/>
            <a:ext cx="7777163" cy="5853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spcBef>
                <a:spcPct val="20000"/>
              </a:spcBef>
              <a:buClr>
                <a:srgbClr val="215968"/>
              </a:buClr>
              <a:buFont typeface="Wingdings" panose="05000000000000000000" pitchFamily="2" charset="2"/>
              <a:buChar char="v"/>
              <a:tabLst>
                <a:tab pos="228600" algn="l"/>
                <a:tab pos="482600" algn="l"/>
              </a:tabLst>
              <a:defRPr sz="2800">
                <a:solidFill>
                  <a:srgbClr val="254061"/>
                </a:solidFill>
                <a:latin typeface="Calibri" panose="020F0502020204030204" pitchFamily="34" charset="0"/>
                <a:ea typeface="宋体" panose="02010600030101010101" pitchFamily="2" charset="-122"/>
              </a:defRPr>
            </a:lvl1pPr>
            <a:lvl2pPr marL="720725" indent="-360363">
              <a:spcBef>
                <a:spcPct val="20000"/>
              </a:spcBef>
              <a:buClr>
                <a:srgbClr val="31859C"/>
              </a:buClr>
              <a:buFont typeface="Wingdings 2" panose="05020102010507070707" pitchFamily="18" charset="2"/>
              <a:buChar char=""/>
              <a:tabLst>
                <a:tab pos="228600" algn="l"/>
                <a:tab pos="482600" algn="l"/>
              </a:tabLst>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tabLst>
                <a:tab pos="228600" algn="l"/>
                <a:tab pos="482600" algn="l"/>
              </a:tabLst>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tabLst>
                <a:tab pos="228600" algn="l"/>
                <a:tab pos="482600" algn="l"/>
              </a:tabLst>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tabLst>
                <a:tab pos="228600" algn="l"/>
                <a:tab pos="482600" algn="l"/>
              </a:tabLst>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tabLst>
                <a:tab pos="228600" algn="l"/>
                <a:tab pos="482600" algn="l"/>
              </a:tabLst>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tabLst>
                <a:tab pos="228600" algn="l"/>
                <a:tab pos="482600" algn="l"/>
              </a:tabLst>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tabLst>
                <a:tab pos="228600" algn="l"/>
                <a:tab pos="482600" algn="l"/>
              </a:tabLst>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tabLst>
                <a:tab pos="228600" algn="l"/>
                <a:tab pos="482600" algn="l"/>
              </a:tabLst>
              <a:defRPr sz="2000">
                <a:solidFill>
                  <a:schemeClr val="tx1"/>
                </a:solidFill>
                <a:latin typeface="Calibri" panose="020F0502020204030204" pitchFamily="34" charset="0"/>
                <a:ea typeface="宋体" panose="02010600030101010101" pitchFamily="2" charset="-122"/>
              </a:defRPr>
            </a:lvl9pPr>
          </a:lstStyle>
          <a:p>
            <a:pPr>
              <a:lnSpc>
                <a:spcPts val="1000"/>
              </a:lnSpc>
              <a:spcBef>
                <a:spcPct val="0"/>
              </a:spcBef>
              <a:buClrTx/>
              <a:buFontTx/>
              <a:buNone/>
            </a:pPr>
            <a:endParaRPr lang="zh-CN" altLang="en-US" sz="2400">
              <a:solidFill>
                <a:srgbClr val="003365"/>
              </a:solidFill>
              <a:latin typeface="黑体" panose="02010609060101010101" pitchFamily="49" charset="-122"/>
              <a:ea typeface="黑体" panose="02010609060101010101" pitchFamily="49" charset="-122"/>
            </a:endParaRPr>
          </a:p>
          <a:p>
            <a:pPr>
              <a:lnSpc>
                <a:spcPct val="150000"/>
              </a:lnSpc>
              <a:spcBef>
                <a:spcPct val="0"/>
              </a:spcBef>
              <a:buClrTx/>
              <a:buFontTx/>
              <a:buNone/>
            </a:pPr>
            <a:r>
              <a:rPr lang="zh-CN" altLang="en-US" sz="2400">
                <a:solidFill>
                  <a:srgbClr val="003365"/>
                </a:solidFill>
                <a:latin typeface="黑体" panose="02010609060101010101" pitchFamily="49" charset="-122"/>
                <a:ea typeface="黑体" panose="02010609060101010101" pitchFamily="49" charset="-122"/>
              </a:rPr>
              <a:t>电导测盐度的方法准确度高，速度快，操作简便，适于海上现场观测。但在实际运用中，仍存在着一些问题：</a:t>
            </a:r>
            <a:endParaRPr lang="zh-CN" altLang="en-US" sz="2400">
              <a:solidFill>
                <a:srgbClr val="0000FF"/>
              </a:solidFill>
              <a:latin typeface="黑体" panose="02010609060101010101" pitchFamily="49" charset="-122"/>
              <a:ea typeface="黑体" panose="02010609060101010101" pitchFamily="49" charset="-122"/>
            </a:endParaRPr>
          </a:p>
          <a:p>
            <a:pPr lvl="1">
              <a:lnSpc>
                <a:spcPct val="150000"/>
              </a:lnSpc>
              <a:spcBef>
                <a:spcPct val="0"/>
              </a:spcBef>
              <a:buClrTx/>
              <a:buFont typeface="Wingdings" panose="05000000000000000000" pitchFamily="2" charset="2"/>
              <a:buChar char="Ø"/>
            </a:pPr>
            <a:r>
              <a:rPr lang="zh-CN" altLang="en-US" sz="2000">
                <a:solidFill>
                  <a:schemeClr val="tx1"/>
                </a:solidFill>
                <a:latin typeface="宋体" panose="02010600030101010101" pitchFamily="2" charset="-122"/>
              </a:rPr>
              <a:t>标准海水在发生某些变化时，</a:t>
            </a:r>
            <a:r>
              <a:rPr lang="zh-CN" altLang="en-US" sz="2000">
                <a:solidFill>
                  <a:srgbClr val="FF0000"/>
                </a:solidFill>
                <a:latin typeface="宋体" panose="02010600030101010101" pitchFamily="2" charset="-122"/>
              </a:rPr>
              <a:t>氯度值可能保持不变，但电导值将发生变化</a:t>
            </a:r>
            <a:r>
              <a:rPr lang="zh-CN" altLang="en-US" sz="2000">
                <a:solidFill>
                  <a:schemeClr val="tx1"/>
                </a:solidFill>
                <a:latin typeface="宋体" panose="02010600030101010101" pitchFamily="2" charset="-122"/>
              </a:rPr>
              <a:t>；</a:t>
            </a:r>
            <a:endParaRPr lang="en-US" altLang="zh-CN" sz="2000">
              <a:solidFill>
                <a:schemeClr val="tx1"/>
              </a:solidFill>
              <a:latin typeface="宋体" panose="02010600030101010101" pitchFamily="2" charset="-122"/>
            </a:endParaRPr>
          </a:p>
          <a:p>
            <a:pPr lvl="1">
              <a:lnSpc>
                <a:spcPct val="150000"/>
              </a:lnSpc>
              <a:spcBef>
                <a:spcPct val="0"/>
              </a:spcBef>
              <a:buClrTx/>
              <a:buFont typeface="Wingdings" panose="05000000000000000000" pitchFamily="2" charset="2"/>
              <a:buChar char="Ø"/>
            </a:pPr>
            <a:r>
              <a:rPr lang="zh-CN" altLang="zh-CN" sz="2000">
                <a:solidFill>
                  <a:schemeClr val="tx1"/>
                </a:solidFill>
                <a:latin typeface="宋体" panose="02010600030101010101" pitchFamily="2" charset="-122"/>
              </a:rPr>
              <a:t>电导盐度定义中所用的水样均为</a:t>
            </a:r>
            <a:r>
              <a:rPr lang="zh-CN" altLang="zh-CN" sz="2000">
                <a:solidFill>
                  <a:srgbClr val="FF0000"/>
                </a:solidFill>
                <a:latin typeface="宋体" panose="02010600030101010101" pitchFamily="2" charset="-122"/>
              </a:rPr>
              <a:t>表层</a:t>
            </a:r>
            <a:r>
              <a:rPr lang="zh-CN" altLang="en-US" sz="2000">
                <a:solidFill>
                  <a:srgbClr val="FF0000"/>
                </a:solidFill>
                <a:latin typeface="宋体" panose="02010600030101010101" pitchFamily="2" charset="-122"/>
              </a:rPr>
              <a:t>（</a:t>
            </a:r>
            <a:r>
              <a:rPr lang="en-US" altLang="zh-CN" sz="2000">
                <a:solidFill>
                  <a:srgbClr val="FF0000"/>
                </a:solidFill>
                <a:latin typeface="宋体" panose="02010600030101010101" pitchFamily="2" charset="-122"/>
              </a:rPr>
              <a:t>&lt;</a:t>
            </a:r>
            <a:r>
              <a:rPr lang="zh-CN" altLang="en-US" sz="2000">
                <a:solidFill>
                  <a:srgbClr val="FF0000"/>
                </a:solidFill>
                <a:latin typeface="宋体" panose="02010600030101010101" pitchFamily="2" charset="-122"/>
              </a:rPr>
              <a:t>200 m</a:t>
            </a:r>
            <a:r>
              <a:rPr lang="en-US" altLang="zh-CN" sz="2000">
                <a:solidFill>
                  <a:srgbClr val="FF0000"/>
                </a:solidFill>
                <a:latin typeface="宋体" panose="02010600030101010101" pitchFamily="2" charset="-122"/>
              </a:rPr>
              <a:t>)</a:t>
            </a:r>
            <a:r>
              <a:rPr lang="zh-CN" altLang="en-US" sz="2000">
                <a:solidFill>
                  <a:schemeClr val="tx1"/>
                </a:solidFill>
                <a:latin typeface="宋体" panose="02010600030101010101" pitchFamily="2" charset="-122"/>
              </a:rPr>
              <a:t>；</a:t>
            </a:r>
            <a:endParaRPr lang="en-US" altLang="zh-CN" sz="2000">
              <a:solidFill>
                <a:schemeClr val="tx1"/>
              </a:solidFill>
              <a:latin typeface="宋体" panose="02010600030101010101" pitchFamily="2" charset="-122"/>
            </a:endParaRPr>
          </a:p>
          <a:p>
            <a:pPr lvl="1">
              <a:lnSpc>
                <a:spcPct val="150000"/>
              </a:lnSpc>
              <a:spcBef>
                <a:spcPct val="0"/>
              </a:spcBef>
              <a:buClrTx/>
              <a:buFont typeface="Wingdings" panose="05000000000000000000" pitchFamily="2" charset="2"/>
              <a:buChar char="Ø"/>
            </a:pPr>
            <a:r>
              <a:rPr lang="zh-CN" altLang="zh-CN" sz="2000">
                <a:solidFill>
                  <a:schemeClr val="tx1"/>
                </a:solidFill>
                <a:latin typeface="宋体" panose="02010600030101010101" pitchFamily="2" charset="-122"/>
              </a:rPr>
              <a:t>国际海洋用表中的温度范围</a:t>
            </a:r>
            <a:r>
              <a:rPr lang="zh-CN" altLang="en-US" sz="2000">
                <a:solidFill>
                  <a:schemeClr val="tx1"/>
                </a:solidFill>
                <a:latin typeface="宋体" panose="02010600030101010101" pitchFamily="2" charset="-122"/>
              </a:rPr>
              <a:t>温度范围为10－31℃，</a:t>
            </a:r>
            <a:r>
              <a:rPr lang="zh-CN" altLang="en-US" sz="2000">
                <a:solidFill>
                  <a:srgbClr val="FF0000"/>
                </a:solidFill>
                <a:latin typeface="宋体" panose="02010600030101010101" pitchFamily="2" charset="-122"/>
              </a:rPr>
              <a:t>不适于低温深水</a:t>
            </a:r>
            <a:r>
              <a:rPr lang="zh-CN" altLang="en-US" sz="2000">
                <a:solidFill>
                  <a:schemeClr val="tx1"/>
                </a:solidFill>
                <a:latin typeface="宋体" panose="02010600030101010101" pitchFamily="2" charset="-122"/>
              </a:rPr>
              <a:t>；</a:t>
            </a:r>
            <a:endParaRPr lang="en-US" altLang="zh-CN" sz="2000">
              <a:solidFill>
                <a:schemeClr val="tx1"/>
              </a:solidFill>
              <a:latin typeface="宋体" panose="02010600030101010101" pitchFamily="2" charset="-122"/>
            </a:endParaRPr>
          </a:p>
          <a:p>
            <a:pPr lvl="1">
              <a:lnSpc>
                <a:spcPct val="150000"/>
              </a:lnSpc>
              <a:spcBef>
                <a:spcPct val="0"/>
              </a:spcBef>
              <a:buClrTx/>
              <a:buFont typeface="Wingdings" panose="05000000000000000000" pitchFamily="2" charset="2"/>
              <a:buChar char="Ø"/>
            </a:pPr>
            <a:r>
              <a:rPr lang="en-US" altLang="zh-CN" sz="2000">
                <a:solidFill>
                  <a:schemeClr val="tx1"/>
                </a:solidFill>
                <a:latin typeface="宋体" panose="02010600030101010101" pitchFamily="2" charset="-122"/>
              </a:rPr>
              <a:t>1969</a:t>
            </a:r>
            <a:r>
              <a:rPr lang="zh-CN" altLang="zh-CN" sz="2000">
                <a:solidFill>
                  <a:schemeClr val="tx1"/>
                </a:solidFill>
                <a:latin typeface="宋体" panose="02010600030101010101" pitchFamily="2" charset="-122"/>
              </a:rPr>
              <a:t>盐度新定义</a:t>
            </a:r>
            <a:r>
              <a:rPr lang="zh-CN" altLang="en-US" sz="2000">
                <a:solidFill>
                  <a:schemeClr val="tx1"/>
                </a:solidFill>
                <a:latin typeface="宋体" panose="02010600030101010101" pitchFamily="2" charset="-122"/>
              </a:rPr>
              <a:t>中，</a:t>
            </a:r>
            <a:r>
              <a:rPr lang="zh-CN" altLang="zh-CN" sz="2000">
                <a:solidFill>
                  <a:schemeClr val="tx1"/>
                </a:solidFill>
                <a:latin typeface="宋体" panose="02010600030101010101" pitchFamily="2" charset="-122"/>
              </a:rPr>
              <a:t>盐度和电导比</a:t>
            </a:r>
            <a:r>
              <a:rPr lang="zh-CN" altLang="en-US" sz="2000">
                <a:solidFill>
                  <a:schemeClr val="tx1"/>
                </a:solidFill>
                <a:latin typeface="宋体" panose="02010600030101010101" pitchFamily="2" charset="-122"/>
              </a:rPr>
              <a:t>的</a:t>
            </a:r>
            <a:r>
              <a:rPr lang="zh-CN" altLang="zh-CN" sz="2000">
                <a:solidFill>
                  <a:schemeClr val="tx1"/>
                </a:solidFill>
                <a:latin typeface="宋体" panose="02010600030101010101" pitchFamily="2" charset="-122"/>
              </a:rPr>
              <a:t>关系是在世界各大洋海区采集样品测得氯度和电导率求得的。按定义</a:t>
            </a:r>
            <a:r>
              <a:rPr lang="zh-CN" altLang="en-US" sz="2000">
                <a:solidFill>
                  <a:schemeClr val="tx1"/>
                </a:solidFill>
                <a:latin typeface="宋体" panose="02010600030101010101" pitchFamily="2" charset="-122"/>
              </a:rPr>
              <a:t>只能</a:t>
            </a:r>
            <a:r>
              <a:rPr lang="zh-CN" altLang="zh-CN" sz="2000">
                <a:solidFill>
                  <a:schemeClr val="tx1"/>
                </a:solidFill>
                <a:latin typeface="宋体" panose="02010600030101010101" pitchFamily="2" charset="-122"/>
              </a:rPr>
              <a:t>确定具有大洋海水</a:t>
            </a:r>
            <a:r>
              <a:rPr lang="zh-CN" altLang="zh-CN" sz="2000" b="1">
                <a:solidFill>
                  <a:srgbClr val="FF0000"/>
                </a:solidFill>
                <a:latin typeface="宋体" panose="02010600030101010101" pitchFamily="2" charset="-122"/>
              </a:rPr>
              <a:t>平均</a:t>
            </a:r>
            <a:r>
              <a:rPr lang="zh-CN" altLang="en-US" sz="2000" b="1">
                <a:solidFill>
                  <a:srgbClr val="FF0000"/>
                </a:solidFill>
                <a:latin typeface="宋体" panose="02010600030101010101" pitchFamily="2" charset="-122"/>
              </a:rPr>
              <a:t>离子</a:t>
            </a:r>
            <a:r>
              <a:rPr lang="zh-CN" altLang="zh-CN" sz="2000">
                <a:solidFill>
                  <a:schemeClr val="tx1"/>
                </a:solidFill>
                <a:latin typeface="宋体" panose="02010600030101010101" pitchFamily="2" charset="-122"/>
              </a:rPr>
              <a:t>组成的海水样品</a:t>
            </a:r>
            <a:r>
              <a:rPr lang="zh-CN" altLang="en-US" sz="2000">
                <a:solidFill>
                  <a:schemeClr val="tx1"/>
                </a:solidFill>
                <a:latin typeface="宋体" panose="02010600030101010101" pitchFamily="2" charset="-122"/>
              </a:rPr>
              <a:t>的</a:t>
            </a:r>
            <a:r>
              <a:rPr lang="zh-CN" altLang="zh-CN" sz="2000">
                <a:solidFill>
                  <a:schemeClr val="tx1"/>
                </a:solidFill>
                <a:latin typeface="宋体" panose="02010600030101010101" pitchFamily="2" charset="-122"/>
              </a:rPr>
              <a:t>电导盐度。若被测海水样品离子组成与大洋海水平均离子组成</a:t>
            </a:r>
            <a:r>
              <a:rPr lang="zh-CN" altLang="en-US" sz="2000">
                <a:solidFill>
                  <a:schemeClr val="tx1"/>
                </a:solidFill>
                <a:latin typeface="宋体" panose="02010600030101010101" pitchFamily="2" charset="-122"/>
              </a:rPr>
              <a:t>有</a:t>
            </a:r>
            <a:r>
              <a:rPr lang="zh-CN" altLang="zh-CN" sz="2000">
                <a:solidFill>
                  <a:schemeClr val="tx1"/>
                </a:solidFill>
                <a:latin typeface="宋体" panose="02010600030101010101" pitchFamily="2" charset="-122"/>
              </a:rPr>
              <a:t>明显差异时，测得结果将产生偏差。</a:t>
            </a:r>
            <a:endParaRPr lang="zh-CN" altLang="en-US" sz="2000">
              <a:solidFill>
                <a:schemeClr val="tx1"/>
              </a:solidFill>
              <a:latin typeface="宋体" panose="02010600030101010101" pitchFamily="2" charset="-122"/>
            </a:endParaRPr>
          </a:p>
        </p:txBody>
      </p:sp>
      <p:sp>
        <p:nvSpPr>
          <p:cNvPr id="5222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B5D9BA1-2835-4AB8-AC35-FFACF76663F3}" type="slidenum">
              <a:rPr lang="en-US" altLang="zh-CN" sz="1800">
                <a:solidFill>
                  <a:srgbClr val="000000"/>
                </a:solidFill>
              </a:rPr>
              <a:pPr eaLnBrk="1" hangingPunct="1">
                <a:spcBef>
                  <a:spcPct val="0"/>
                </a:spcBef>
                <a:buClrTx/>
                <a:buFontTx/>
                <a:buNone/>
              </a:pPr>
              <a:t>29</a:t>
            </a:fld>
            <a:endParaRPr lang="en-US" altLang="zh-CN" sz="1800">
              <a:solidFill>
                <a:srgbClr val="000000"/>
              </a:solidFill>
            </a:endParaRPr>
          </a:p>
        </p:txBody>
      </p:sp>
      <p:pic>
        <p:nvPicPr>
          <p:cNvPr id="52228"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30014"/>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ChangeArrowheads="1"/>
          </p:cNvSpPr>
          <p:nvPr/>
        </p:nvSpPr>
        <p:spPr bwMode="auto">
          <a:xfrm>
            <a:off x="1259632" y="1988840"/>
            <a:ext cx="6842125" cy="427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lang="zh-CN" altLang="en-US" b="1" dirty="0">
                <a:solidFill>
                  <a:srgbClr val="0000FF"/>
                </a:solidFill>
                <a:latin typeface="华文楷体" pitchFamily="2" charset="-122"/>
                <a:ea typeface="华文楷体" pitchFamily="2" charset="-122"/>
                <a:cs typeface="+mj-cs"/>
              </a:rPr>
              <a:t>海水的物理特性</a:t>
            </a:r>
            <a:endParaRPr lang="en-US" altLang="zh-CN" b="1" dirty="0">
              <a:solidFill>
                <a:srgbClr val="0000FF"/>
              </a:solidFill>
              <a:latin typeface="华文楷体" pitchFamily="2" charset="-122"/>
              <a:ea typeface="华文楷体" pitchFamily="2" charset="-122"/>
              <a:cs typeface="+mj-cs"/>
            </a:endParaRPr>
          </a:p>
          <a:p>
            <a:pPr lvl="1" eaLnBrk="1" hangingPunct="1"/>
            <a:r>
              <a:rPr lang="zh-CN" altLang="en-US" sz="2800" b="1" dirty="0">
                <a:solidFill>
                  <a:srgbClr val="0000FF"/>
                </a:solidFill>
                <a:latin typeface="华文楷体" pitchFamily="2" charset="-122"/>
                <a:ea typeface="华文楷体" pitchFamily="2" charset="-122"/>
                <a:cs typeface="+mj-cs"/>
              </a:rPr>
              <a:t>海水温度</a:t>
            </a:r>
            <a:endParaRPr lang="en-US" altLang="zh-CN" sz="2800" b="1" dirty="0">
              <a:solidFill>
                <a:srgbClr val="0000FF"/>
              </a:solidFill>
              <a:latin typeface="华文楷体" pitchFamily="2" charset="-122"/>
              <a:ea typeface="华文楷体" pitchFamily="2" charset="-122"/>
              <a:cs typeface="+mj-cs"/>
            </a:endParaRPr>
          </a:p>
          <a:p>
            <a:pPr lvl="1" eaLnBrk="1" hangingPunct="1"/>
            <a:r>
              <a:rPr lang="zh-CN" altLang="en-US" sz="2800" b="1" dirty="0">
                <a:solidFill>
                  <a:srgbClr val="0000FF"/>
                </a:solidFill>
                <a:latin typeface="华文楷体" pitchFamily="2" charset="-122"/>
                <a:ea typeface="华文楷体" pitchFamily="2" charset="-122"/>
                <a:cs typeface="+mj-cs"/>
              </a:rPr>
              <a:t>海水盐度</a:t>
            </a:r>
          </a:p>
          <a:p>
            <a:pPr lvl="1" eaLnBrk="1" hangingPunct="1"/>
            <a:r>
              <a:rPr lang="zh-CN" altLang="en-US" sz="2800" b="1" dirty="0">
                <a:solidFill>
                  <a:srgbClr val="0000FF"/>
                </a:solidFill>
                <a:latin typeface="华文楷体" pitchFamily="2" charset="-122"/>
                <a:ea typeface="华文楷体" pitchFamily="2" charset="-122"/>
                <a:cs typeface="+mj-cs"/>
              </a:rPr>
              <a:t>海水密度</a:t>
            </a:r>
            <a:endParaRPr lang="en-US" altLang="zh-CN" sz="2800" b="1" dirty="0">
              <a:solidFill>
                <a:srgbClr val="0000FF"/>
              </a:solidFill>
              <a:latin typeface="华文楷体" pitchFamily="2" charset="-122"/>
              <a:ea typeface="华文楷体" pitchFamily="2" charset="-122"/>
              <a:cs typeface="+mj-cs"/>
            </a:endParaRPr>
          </a:p>
          <a:p>
            <a:pPr>
              <a:spcBef>
                <a:spcPct val="50000"/>
              </a:spcBef>
              <a:buClrTx/>
              <a:buSzPct val="200000"/>
              <a:buFont typeface="Webdings" panose="05030102010509060703" pitchFamily="18" charset="2"/>
              <a:buChar char="ô"/>
            </a:pPr>
            <a:r>
              <a:rPr lang="zh-CN" altLang="en-US" b="1" dirty="0">
                <a:solidFill>
                  <a:srgbClr val="0000FF"/>
                </a:solidFill>
                <a:latin typeface="华文楷体" pitchFamily="2" charset="-122"/>
                <a:ea typeface="华文楷体" pitchFamily="2" charset="-122"/>
                <a:cs typeface="+mj-cs"/>
              </a:rPr>
              <a:t>海洋的活动</a:t>
            </a:r>
            <a:endParaRPr lang="en-US" altLang="zh-CN" b="1" dirty="0">
              <a:solidFill>
                <a:srgbClr val="0000FF"/>
              </a:solidFill>
              <a:latin typeface="华文楷体" pitchFamily="2" charset="-122"/>
              <a:ea typeface="华文楷体" pitchFamily="2" charset="-122"/>
              <a:cs typeface="+mj-cs"/>
            </a:endParaRPr>
          </a:p>
          <a:p>
            <a:pPr lvl="1" eaLnBrk="1" hangingPunct="1"/>
            <a:r>
              <a:rPr lang="zh-CN" altLang="en-US" sz="2800" b="1" dirty="0">
                <a:solidFill>
                  <a:srgbClr val="0000FF"/>
                </a:solidFill>
                <a:latin typeface="华文楷体" pitchFamily="2" charset="-122"/>
                <a:ea typeface="华文楷体" pitchFamily="2" charset="-122"/>
                <a:cs typeface="+mj-cs"/>
              </a:rPr>
              <a:t>洋流</a:t>
            </a:r>
            <a:endParaRPr lang="en-US" altLang="zh-CN" sz="2800" b="1" dirty="0">
              <a:solidFill>
                <a:srgbClr val="0000FF"/>
              </a:solidFill>
              <a:latin typeface="华文楷体" pitchFamily="2" charset="-122"/>
              <a:ea typeface="华文楷体" pitchFamily="2" charset="-122"/>
              <a:cs typeface="+mj-cs"/>
            </a:endParaRPr>
          </a:p>
          <a:p>
            <a:pPr lvl="1" eaLnBrk="1" hangingPunct="1"/>
            <a:r>
              <a:rPr lang="zh-CN" altLang="en-US" sz="2800" b="1" dirty="0">
                <a:solidFill>
                  <a:srgbClr val="0000FF"/>
                </a:solidFill>
                <a:latin typeface="华文楷体" pitchFamily="2" charset="-122"/>
                <a:ea typeface="华文楷体" pitchFamily="2" charset="-122"/>
                <a:cs typeface="+mj-cs"/>
              </a:rPr>
              <a:t>海浪</a:t>
            </a:r>
            <a:endParaRPr lang="en-US" altLang="zh-CN" sz="2800" b="1" dirty="0">
              <a:solidFill>
                <a:srgbClr val="0000FF"/>
              </a:solidFill>
              <a:latin typeface="华文楷体" pitchFamily="2" charset="-122"/>
              <a:ea typeface="华文楷体" pitchFamily="2" charset="-122"/>
              <a:cs typeface="+mj-cs"/>
            </a:endParaRPr>
          </a:p>
          <a:p>
            <a:pPr lvl="1" eaLnBrk="1" hangingPunct="1"/>
            <a:r>
              <a:rPr lang="zh-CN" altLang="en-US" sz="2800" b="1" dirty="0">
                <a:solidFill>
                  <a:srgbClr val="0000FF"/>
                </a:solidFill>
                <a:latin typeface="华文楷体" pitchFamily="2" charset="-122"/>
                <a:ea typeface="华文楷体" pitchFamily="2" charset="-122"/>
                <a:cs typeface="+mj-cs"/>
              </a:rPr>
              <a:t>潮汐</a:t>
            </a:r>
            <a:endParaRPr lang="en-US" altLang="zh-CN" sz="2800" b="1" dirty="0">
              <a:solidFill>
                <a:srgbClr val="0000FF"/>
              </a:solidFill>
              <a:latin typeface="华文楷体" pitchFamily="2" charset="-122"/>
              <a:ea typeface="华文楷体" pitchFamily="2" charset="-122"/>
              <a:cs typeface="+mj-cs"/>
            </a:endParaRPr>
          </a:p>
        </p:txBody>
      </p:sp>
      <p:sp>
        <p:nvSpPr>
          <p:cNvPr id="20483" name="标题 1"/>
          <p:cNvSpPr>
            <a:spLocks noGrp="1"/>
          </p:cNvSpPr>
          <p:nvPr>
            <p:ph type="title"/>
          </p:nvPr>
        </p:nvSpPr>
        <p:spPr/>
        <p:txBody>
          <a:bodyPr/>
          <a:lstStyle/>
          <a:p>
            <a:r>
              <a:rPr lang="en-US" altLang="zh-CN" smtClean="0"/>
              <a:t> </a:t>
            </a:r>
            <a:endParaRPr lang="zh-CN" altLang="en-US" smtClean="0"/>
          </a:p>
        </p:txBody>
      </p:sp>
      <p:sp>
        <p:nvSpPr>
          <p:cNvPr id="20484" name="矩形 2"/>
          <p:cNvSpPr>
            <a:spLocks noChangeArrowheads="1"/>
          </p:cNvSpPr>
          <p:nvPr/>
        </p:nvSpPr>
        <p:spPr bwMode="auto">
          <a:xfrm>
            <a:off x="539552" y="1114678"/>
            <a:ext cx="4320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lvl="1" eaLnBrk="1" hangingPunct="1">
              <a:spcBef>
                <a:spcPct val="0"/>
              </a:spcBef>
              <a:buClrTx/>
              <a:buFontTx/>
              <a:buNone/>
            </a:pPr>
            <a:r>
              <a:rPr lang="zh-CN" altLang="en-US" sz="3600" b="1" dirty="0">
                <a:solidFill>
                  <a:srgbClr val="0000FF"/>
                </a:solidFill>
                <a:latin typeface="华文楷体" pitchFamily="2" charset="-122"/>
                <a:ea typeface="华文楷体" pitchFamily="2" charset="-122"/>
                <a:cs typeface="+mj-cs"/>
              </a:rPr>
              <a:t>本章内容</a:t>
            </a:r>
          </a:p>
        </p:txBody>
      </p:sp>
      <p:sp>
        <p:nvSpPr>
          <p:cNvPr id="2048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01D8331-3DF3-4320-864E-1CDC0D3A8880}" type="slidenum">
              <a:rPr lang="en-US" altLang="zh-CN" sz="1800">
                <a:solidFill>
                  <a:srgbClr val="000000"/>
                </a:solidFill>
              </a:rPr>
              <a:pPr eaLnBrk="1" hangingPunct="1">
                <a:spcBef>
                  <a:spcPct val="0"/>
                </a:spcBef>
                <a:buClrTx/>
                <a:buFontTx/>
                <a:buNone/>
              </a:pPr>
              <a:t>3</a:t>
            </a:fld>
            <a:endParaRPr lang="en-US" altLang="zh-CN" sz="1800">
              <a:solidFill>
                <a:srgbClr val="000000"/>
              </a:solidFill>
            </a:endParaRPr>
          </a:p>
        </p:txBody>
      </p:sp>
    </p:spTree>
  </p:cSld>
  <p:clrMapOvr>
    <a:masterClrMapping/>
  </p:clrMapOvr>
  <p:transition advTm="102704">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ChangeArrowheads="1"/>
          </p:cNvSpPr>
          <p:nvPr/>
        </p:nvSpPr>
        <p:spPr bwMode="auto">
          <a:xfrm>
            <a:off x="971550" y="2433638"/>
            <a:ext cx="7921625"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选定一种浓度为精确值的氯化钾（</a:t>
            </a:r>
            <a:r>
              <a:rPr lang="en-US" altLang="zh-CN" sz="2400">
                <a:solidFill>
                  <a:schemeClr val="tx1"/>
                </a:solidFill>
                <a:latin typeface="Arial" panose="020B0604020202020204" pitchFamily="34" charset="0"/>
              </a:rPr>
              <a:t>KCl</a:t>
            </a:r>
            <a:r>
              <a:rPr lang="zh-CN" altLang="en-US" sz="2400">
                <a:solidFill>
                  <a:schemeClr val="tx1"/>
                </a:solidFill>
                <a:latin typeface="Arial" panose="020B0604020202020204" pitchFamily="34" charset="0"/>
              </a:rPr>
              <a:t>）溶液，用海水水样相对于</a:t>
            </a:r>
            <a:r>
              <a:rPr lang="en-US" altLang="zh-CN" sz="2400">
                <a:solidFill>
                  <a:schemeClr val="tx1"/>
                </a:solidFill>
                <a:latin typeface="Arial" panose="020B0604020202020204" pitchFamily="34" charset="0"/>
              </a:rPr>
              <a:t>KCl</a:t>
            </a:r>
            <a:r>
              <a:rPr lang="zh-CN" altLang="en-US" sz="2400">
                <a:solidFill>
                  <a:schemeClr val="tx1"/>
                </a:solidFill>
                <a:latin typeface="Arial" panose="020B0604020202020204" pitchFamily="34" charset="0"/>
              </a:rPr>
              <a:t>溶液的电导比来确定盐度值。（规定</a:t>
            </a:r>
            <a:r>
              <a:rPr lang="en-US" altLang="zh-CN" sz="2400">
                <a:solidFill>
                  <a:schemeClr val="tx1"/>
                </a:solidFill>
                <a:latin typeface="Arial" panose="020B0604020202020204" pitchFamily="34" charset="0"/>
              </a:rPr>
              <a:t>KCl</a:t>
            </a:r>
            <a:r>
              <a:rPr lang="zh-CN" altLang="en-US" sz="2400">
                <a:solidFill>
                  <a:schemeClr val="tx1"/>
                </a:solidFill>
                <a:latin typeface="Arial" panose="020B0604020202020204" pitchFamily="34" charset="0"/>
              </a:rPr>
              <a:t>溶液的浓度精确值为</a:t>
            </a:r>
            <a:r>
              <a:rPr lang="en-US" altLang="zh-CN" sz="2400">
                <a:solidFill>
                  <a:schemeClr val="tx1"/>
                </a:solidFill>
                <a:latin typeface="Arial" panose="020B0604020202020204" pitchFamily="34" charset="0"/>
              </a:rPr>
              <a:t>32.4356‰</a:t>
            </a:r>
            <a:r>
              <a:rPr lang="zh-CN" altLang="en-US" sz="2400">
                <a:solidFill>
                  <a:schemeClr val="tx1"/>
                </a:solidFill>
                <a:latin typeface="Arial" panose="020B0604020202020204" pitchFamily="34" charset="0"/>
              </a:rPr>
              <a:t>）  </a:t>
            </a:r>
          </a:p>
        </p:txBody>
      </p:sp>
      <p:sp>
        <p:nvSpPr>
          <p:cNvPr id="53251" name="Text Box 7"/>
          <p:cNvSpPr txBox="1">
            <a:spLocks noChangeArrowheads="1"/>
          </p:cNvSpPr>
          <p:nvPr/>
        </p:nvSpPr>
        <p:spPr bwMode="auto">
          <a:xfrm>
            <a:off x="900113" y="1916113"/>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lang="zh-CN" altLang="en-US" sz="2400">
                <a:solidFill>
                  <a:schemeClr val="tx1"/>
                </a:solidFill>
                <a:latin typeface="Arial" panose="020B0604020202020204" pitchFamily="34" charset="0"/>
              </a:rPr>
              <a:t>测定方法：</a:t>
            </a:r>
          </a:p>
        </p:txBody>
      </p:sp>
      <p:graphicFrame>
        <p:nvGraphicFramePr>
          <p:cNvPr id="53252" name="Object 8"/>
          <p:cNvGraphicFramePr>
            <a:graphicFrameLocks noChangeAspect="1"/>
          </p:cNvGraphicFramePr>
          <p:nvPr/>
        </p:nvGraphicFramePr>
        <p:xfrm>
          <a:off x="2555875" y="3933825"/>
          <a:ext cx="1728788" cy="927100"/>
        </p:xfrm>
        <a:graphic>
          <a:graphicData uri="http://schemas.openxmlformats.org/presentationml/2006/ole">
            <mc:AlternateContent xmlns:mc="http://schemas.openxmlformats.org/markup-compatibility/2006">
              <mc:Choice xmlns:v="urn:schemas-microsoft-com:vml" Requires="v">
                <p:oleObj spid="_x0000_s53260" name="Equation" r:id="rId3" imgW="799753" imgH="431613" progId="Equation.DSMT4">
                  <p:embed/>
                </p:oleObj>
              </mc:Choice>
              <mc:Fallback>
                <p:oleObj name="Equation" r:id="rId3" imgW="799753" imgH="431613"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3933825"/>
                        <a:ext cx="17287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3" name="Rectangle 10"/>
          <p:cNvSpPr>
            <a:spLocks noChangeArrowheads="1"/>
          </p:cNvSpPr>
          <p:nvPr/>
        </p:nvSpPr>
        <p:spPr bwMode="auto">
          <a:xfrm>
            <a:off x="898525" y="5187950"/>
            <a:ext cx="80660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400" i="1">
                <a:solidFill>
                  <a:schemeClr val="tx1"/>
                </a:solidFill>
                <a:latin typeface="Arial" panose="020B0604020202020204" pitchFamily="34" charset="0"/>
              </a:rPr>
              <a:t>K</a:t>
            </a:r>
            <a:r>
              <a:rPr lang="en-US" altLang="zh-CN" sz="2400" baseline="-25000">
                <a:solidFill>
                  <a:schemeClr val="tx1"/>
                </a:solidFill>
                <a:latin typeface="Arial" panose="020B0604020202020204" pitchFamily="34" charset="0"/>
              </a:rPr>
              <a:t>15</a:t>
            </a:r>
            <a:r>
              <a:rPr lang="zh-CN" altLang="en-US" sz="2400">
                <a:solidFill>
                  <a:schemeClr val="tx1"/>
                </a:solidFill>
                <a:latin typeface="Arial" panose="020B0604020202020204" pitchFamily="34" charset="0"/>
              </a:rPr>
              <a:t>是在一个标准大气压下，</a:t>
            </a:r>
            <a:r>
              <a:rPr lang="en-US" altLang="zh-CN" sz="2400">
                <a:solidFill>
                  <a:schemeClr val="tx1"/>
                </a:solidFill>
                <a:latin typeface="Arial" panose="020B0604020202020204" pitchFamily="34" charset="0"/>
              </a:rPr>
              <a:t>15°C</a:t>
            </a:r>
            <a:r>
              <a:rPr lang="zh-CN" altLang="en-US" sz="2400">
                <a:solidFill>
                  <a:schemeClr val="tx1"/>
                </a:solidFill>
                <a:latin typeface="Arial" panose="020B0604020202020204" pitchFamily="34" charset="0"/>
              </a:rPr>
              <a:t>时水样的电导率</a:t>
            </a:r>
            <a:r>
              <a:rPr lang="en-US" altLang="zh-CN" sz="2400" i="1">
                <a:solidFill>
                  <a:schemeClr val="tx1"/>
                </a:solidFill>
                <a:latin typeface="Arial" panose="020B0604020202020204" pitchFamily="34" charset="0"/>
              </a:rPr>
              <a:t>C</a:t>
            </a:r>
            <a:r>
              <a:rPr lang="zh-CN" altLang="en-US" sz="2400">
                <a:solidFill>
                  <a:schemeClr val="tx1"/>
                </a:solidFill>
                <a:latin typeface="Arial" panose="020B0604020202020204" pitchFamily="34" charset="0"/>
              </a:rPr>
              <a:t>（</a:t>
            </a:r>
            <a:r>
              <a:rPr lang="en-US" altLang="zh-CN" sz="2400" i="1">
                <a:solidFill>
                  <a:schemeClr val="tx1"/>
                </a:solidFill>
                <a:latin typeface="Arial" panose="020B0604020202020204" pitchFamily="34" charset="0"/>
              </a:rPr>
              <a:t>S</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15</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0</a:t>
            </a:r>
            <a:r>
              <a:rPr lang="zh-CN" altLang="en-US" sz="2400">
                <a:solidFill>
                  <a:schemeClr val="tx1"/>
                </a:solidFill>
                <a:latin typeface="Arial" panose="020B0604020202020204" pitchFamily="34" charset="0"/>
              </a:rPr>
              <a:t>）与同温同压下标准</a:t>
            </a:r>
            <a:r>
              <a:rPr lang="en-US" altLang="zh-CN" sz="2400">
                <a:solidFill>
                  <a:schemeClr val="tx1"/>
                </a:solidFill>
                <a:latin typeface="Arial" panose="020B0604020202020204" pitchFamily="34" charset="0"/>
              </a:rPr>
              <a:t>KCl</a:t>
            </a:r>
            <a:r>
              <a:rPr lang="zh-CN" altLang="en-US" sz="2400">
                <a:solidFill>
                  <a:schemeClr val="tx1"/>
                </a:solidFill>
                <a:latin typeface="Arial" panose="020B0604020202020204" pitchFamily="34" charset="0"/>
              </a:rPr>
              <a:t>溶液电导率</a:t>
            </a:r>
            <a:r>
              <a:rPr lang="en-US" altLang="zh-CN" sz="2400" i="1">
                <a:solidFill>
                  <a:schemeClr val="tx1"/>
                </a:solidFill>
                <a:latin typeface="Arial" panose="020B0604020202020204" pitchFamily="34" charset="0"/>
              </a:rPr>
              <a:t>C</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32.4356</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15</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0</a:t>
            </a:r>
            <a:r>
              <a:rPr lang="zh-CN" altLang="en-US" sz="2400">
                <a:solidFill>
                  <a:schemeClr val="tx1"/>
                </a:solidFill>
                <a:latin typeface="Arial" panose="020B0604020202020204" pitchFamily="34" charset="0"/>
              </a:rPr>
              <a:t>）之比值，即 </a:t>
            </a:r>
          </a:p>
        </p:txBody>
      </p:sp>
      <p:sp>
        <p:nvSpPr>
          <p:cNvPr id="8" name="Rectangle 5"/>
          <p:cNvSpPr>
            <a:spLocks noChangeArrowheads="1"/>
          </p:cNvSpPr>
          <p:nvPr/>
        </p:nvSpPr>
        <p:spPr bwMode="auto">
          <a:xfrm>
            <a:off x="815975" y="1036638"/>
            <a:ext cx="4908550" cy="522287"/>
          </a:xfrm>
          <a:prstGeom prst="rect">
            <a:avLst/>
          </a:prstGeom>
          <a:noFill/>
          <a:ln w="9525">
            <a:noFill/>
            <a:miter lim="800000"/>
            <a:headEnd/>
            <a:tailEnd/>
          </a:ln>
          <a:effectLst/>
        </p:spPr>
        <p:txBody>
          <a:bodyPr anchor="ctr">
            <a:spAutoFit/>
          </a:bodyPr>
          <a:lstStyle/>
          <a:p>
            <a:pPr eaLnBrk="1" hangingPunct="1">
              <a:defRPr/>
            </a:pPr>
            <a:r>
              <a:rPr lang="en-US" altLang="zh-CN" sz="2800" b="1" dirty="0">
                <a:solidFill>
                  <a:schemeClr val="tx2"/>
                </a:solidFill>
                <a:effectLst>
                  <a:outerShdw blurRad="38100" dist="38100" dir="2700000" algn="tl">
                    <a:srgbClr val="C0C0C0"/>
                  </a:outerShdw>
                </a:effectLst>
                <a:latin typeface="Arial" charset="0"/>
              </a:rPr>
              <a:t>3. 1978</a:t>
            </a:r>
            <a:r>
              <a:rPr lang="zh-CN" altLang="en-US" sz="2800" b="1" dirty="0">
                <a:solidFill>
                  <a:schemeClr val="tx2"/>
                </a:solidFill>
                <a:effectLst>
                  <a:outerShdw blurRad="38100" dist="38100" dir="2700000" algn="tl">
                    <a:srgbClr val="C0C0C0"/>
                  </a:outerShdw>
                </a:effectLst>
                <a:latin typeface="Arial" charset="0"/>
              </a:rPr>
              <a:t>年实用盐度标度 ：</a:t>
            </a:r>
          </a:p>
        </p:txBody>
      </p:sp>
      <p:sp>
        <p:nvSpPr>
          <p:cNvPr id="5325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E5CA4CC-61C1-40BB-BD23-0570D83BE761}" type="slidenum">
              <a:rPr lang="en-US" altLang="zh-CN" sz="1800">
                <a:solidFill>
                  <a:srgbClr val="000000"/>
                </a:solidFill>
              </a:rPr>
              <a:pPr eaLnBrk="1" hangingPunct="1">
                <a:spcBef>
                  <a:spcPct val="0"/>
                </a:spcBef>
                <a:buClrTx/>
                <a:buFontTx/>
                <a:buNone/>
              </a:pPr>
              <a:t>30</a:t>
            </a:fld>
            <a:endParaRPr lang="en-US" altLang="zh-CN" sz="1800">
              <a:solidFill>
                <a:srgbClr val="000000"/>
              </a:solidFill>
            </a:endParaRPr>
          </a:p>
        </p:txBody>
      </p:sp>
      <p:pic>
        <p:nvPicPr>
          <p:cNvPr id="53256" name="音频 1">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88921"/>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4"/>
          <p:cNvGraphicFramePr>
            <a:graphicFrameLocks noChangeAspect="1"/>
          </p:cNvGraphicFramePr>
          <p:nvPr/>
        </p:nvGraphicFramePr>
        <p:xfrm>
          <a:off x="2338388" y="2428875"/>
          <a:ext cx="2665412" cy="771525"/>
        </p:xfrm>
        <a:graphic>
          <a:graphicData uri="http://schemas.openxmlformats.org/presentationml/2006/ole">
            <mc:AlternateContent xmlns:mc="http://schemas.openxmlformats.org/markup-compatibility/2006">
              <mc:Choice xmlns:v="urn:schemas-microsoft-com:vml" Requires="v">
                <p:oleObj spid="_x0000_s54291" name="Equation" r:id="rId3" imgW="1447800" imgH="419100" progId="Equation.DSMT4">
                  <p:embed/>
                </p:oleObj>
              </mc:Choice>
              <mc:Fallback>
                <p:oleObj name="Equation" r:id="rId3" imgW="1447800" imgH="4191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388" y="2428875"/>
                        <a:ext cx="2665412"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5" name="Object 6"/>
          <p:cNvGraphicFramePr>
            <a:graphicFrameLocks noChangeAspect="1"/>
          </p:cNvGraphicFramePr>
          <p:nvPr/>
        </p:nvGraphicFramePr>
        <p:xfrm>
          <a:off x="2195513" y="3429000"/>
          <a:ext cx="5113337" cy="1727200"/>
        </p:xfrm>
        <a:graphic>
          <a:graphicData uri="http://schemas.openxmlformats.org/presentationml/2006/ole">
            <mc:AlternateContent xmlns:mc="http://schemas.openxmlformats.org/markup-compatibility/2006">
              <mc:Choice xmlns:v="urn:schemas-microsoft-com:vml" Requires="v">
                <p:oleObj spid="_x0000_s54292" name="Equation" r:id="rId5" imgW="2832100" imgH="889000" progId="Equation.DSMT4">
                  <p:embed/>
                </p:oleObj>
              </mc:Choice>
              <mc:Fallback>
                <p:oleObj name="Equation" r:id="rId5" imgW="2832100" imgH="8890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3429000"/>
                        <a:ext cx="5113337"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Rectangle 8"/>
          <p:cNvSpPr>
            <a:spLocks noChangeArrowheads="1"/>
          </p:cNvSpPr>
          <p:nvPr/>
        </p:nvSpPr>
        <p:spPr bwMode="auto">
          <a:xfrm>
            <a:off x="1403350" y="5589588"/>
            <a:ext cx="53324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a:solidFill>
                  <a:schemeClr val="tx1"/>
                </a:solidFill>
                <a:latin typeface="Arial" panose="020B0604020202020204" pitchFamily="34" charset="0"/>
              </a:rPr>
              <a:t>实用盐度公式适用范围为</a:t>
            </a:r>
            <a:r>
              <a:rPr lang="en-US" altLang="zh-CN" sz="2400">
                <a:solidFill>
                  <a:schemeClr val="tx1"/>
                </a:solidFill>
                <a:latin typeface="Arial" panose="020B0604020202020204" pitchFamily="34" charset="0"/>
              </a:rPr>
              <a:t>2≤S≤42 </a:t>
            </a:r>
            <a:r>
              <a:rPr lang="zh-CN" altLang="en-US" sz="2400">
                <a:solidFill>
                  <a:schemeClr val="tx1"/>
                </a:solidFill>
                <a:latin typeface="Arial" panose="020B0604020202020204" pitchFamily="34" charset="0"/>
              </a:rPr>
              <a:t>。 </a:t>
            </a:r>
          </a:p>
        </p:txBody>
      </p:sp>
      <p:sp>
        <p:nvSpPr>
          <p:cNvPr id="5427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F6580CA-3F17-41A9-9F5F-147B57110EE6}" type="slidenum">
              <a:rPr lang="en-US" altLang="zh-CN" sz="1800">
                <a:solidFill>
                  <a:srgbClr val="000000"/>
                </a:solidFill>
              </a:rPr>
              <a:pPr eaLnBrk="1" hangingPunct="1">
                <a:spcBef>
                  <a:spcPct val="0"/>
                </a:spcBef>
                <a:buClrTx/>
                <a:buFontTx/>
                <a:buNone/>
              </a:pPr>
              <a:t>31</a:t>
            </a:fld>
            <a:endParaRPr lang="en-US" altLang="zh-CN" sz="1800">
              <a:solidFill>
                <a:srgbClr val="000000"/>
              </a:solidFill>
            </a:endParaRPr>
          </a:p>
        </p:txBody>
      </p:sp>
      <p:graphicFrame>
        <p:nvGraphicFramePr>
          <p:cNvPr id="54278" name="对象 1"/>
          <p:cNvGraphicFramePr>
            <a:graphicFrameLocks noChangeAspect="1"/>
          </p:cNvGraphicFramePr>
          <p:nvPr/>
        </p:nvGraphicFramePr>
        <p:xfrm>
          <a:off x="3706813" y="1052513"/>
          <a:ext cx="1730375" cy="927100"/>
        </p:xfrm>
        <a:graphic>
          <a:graphicData uri="http://schemas.openxmlformats.org/presentationml/2006/ole">
            <mc:AlternateContent xmlns:mc="http://schemas.openxmlformats.org/markup-compatibility/2006">
              <mc:Choice xmlns:v="urn:schemas-microsoft-com:vml" Requires="v">
                <p:oleObj spid="_x0000_s54293" name="Equation" r:id="rId7" imgW="799753" imgH="431613" progId="Equation.DSMT4">
                  <p:embed/>
                </p:oleObj>
              </mc:Choice>
              <mc:Fallback>
                <p:oleObj name="Equation" r:id="rId7" imgW="799753" imgH="431613" progId="Equation.DSMT4">
                  <p:embed/>
                  <p:pic>
                    <p:nvPicPr>
                      <p:cNvPr id="0" name="对象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6813" y="1052513"/>
                        <a:ext cx="17303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9" name="矩形 2"/>
          <p:cNvSpPr>
            <a:spLocks noChangeArrowheads="1"/>
          </p:cNvSpPr>
          <p:nvPr/>
        </p:nvSpPr>
        <p:spPr bwMode="auto">
          <a:xfrm>
            <a:off x="1225550" y="1341438"/>
            <a:ext cx="2338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2400">
                <a:solidFill>
                  <a:schemeClr val="tx1"/>
                </a:solidFill>
                <a:latin typeface="Arial" panose="020B0604020202020204" pitchFamily="34" charset="0"/>
              </a:rPr>
              <a:t>盐度计算公式：</a:t>
            </a:r>
            <a:endParaRPr lang="zh-CN" altLang="en-US" sz="2400">
              <a:solidFill>
                <a:schemeClr val="tx1"/>
              </a:solidFill>
            </a:endParaRPr>
          </a:p>
        </p:txBody>
      </p:sp>
      <p:sp>
        <p:nvSpPr>
          <p:cNvPr id="54280" name="矩形 9"/>
          <p:cNvSpPr>
            <a:spLocks noChangeArrowheads="1"/>
          </p:cNvSpPr>
          <p:nvPr/>
        </p:nvSpPr>
        <p:spPr bwMode="auto">
          <a:xfrm>
            <a:off x="1258888" y="2538413"/>
            <a:ext cx="1108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2400">
                <a:solidFill>
                  <a:schemeClr val="tx1"/>
                </a:solidFill>
                <a:latin typeface="Arial" panose="020B0604020202020204" pitchFamily="34" charset="0"/>
              </a:rPr>
              <a:t>其中：</a:t>
            </a:r>
            <a:endParaRPr lang="zh-CN" altLang="en-US" sz="2400">
              <a:solidFill>
                <a:schemeClr val="tx1"/>
              </a:solidFill>
            </a:endParaRPr>
          </a:p>
        </p:txBody>
      </p:sp>
      <p:pic>
        <p:nvPicPr>
          <p:cNvPr id="54281" name="音频 1">
            <a:hlinkClick r:id="" action="ppaction://media"/>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48255"/>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842963" y="1484313"/>
            <a:ext cx="8050212" cy="369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tabLst>
                <a:tab pos="228600" algn="l"/>
                <a:tab pos="482600" algn="l"/>
                <a:tab pos="495300" algn="l"/>
              </a:tabLst>
              <a:defRPr>
                <a:solidFill>
                  <a:schemeClr val="tx1"/>
                </a:solidFill>
                <a:latin typeface="Calibri" pitchFamily="34" charset="0"/>
                <a:ea typeface="宋体" pitchFamily="2" charset="-122"/>
              </a:defRPr>
            </a:lvl1pPr>
            <a:lvl2pPr marL="742950" indent="-285750">
              <a:tabLst>
                <a:tab pos="228600" algn="l"/>
                <a:tab pos="482600" algn="l"/>
                <a:tab pos="495300" algn="l"/>
              </a:tabLst>
              <a:defRPr>
                <a:solidFill>
                  <a:schemeClr val="tx1"/>
                </a:solidFill>
                <a:latin typeface="Calibri" pitchFamily="34" charset="0"/>
                <a:ea typeface="宋体" pitchFamily="2" charset="-122"/>
              </a:defRPr>
            </a:lvl2pPr>
            <a:lvl3pPr marL="1143000" indent="-228600">
              <a:tabLst>
                <a:tab pos="228600" algn="l"/>
                <a:tab pos="482600" algn="l"/>
                <a:tab pos="495300" algn="l"/>
              </a:tabLst>
              <a:defRPr>
                <a:solidFill>
                  <a:schemeClr val="tx1"/>
                </a:solidFill>
                <a:latin typeface="Calibri" pitchFamily="34" charset="0"/>
                <a:ea typeface="宋体" pitchFamily="2" charset="-122"/>
              </a:defRPr>
            </a:lvl3pPr>
            <a:lvl4pPr marL="1600200" indent="-228600">
              <a:tabLst>
                <a:tab pos="228600" algn="l"/>
                <a:tab pos="482600" algn="l"/>
                <a:tab pos="495300" algn="l"/>
              </a:tabLst>
              <a:defRPr>
                <a:solidFill>
                  <a:schemeClr val="tx1"/>
                </a:solidFill>
                <a:latin typeface="Calibri" pitchFamily="34" charset="0"/>
                <a:ea typeface="宋体" pitchFamily="2" charset="-122"/>
              </a:defRPr>
            </a:lvl4pPr>
            <a:lvl5pPr marL="2057400" indent="-228600">
              <a:tabLst>
                <a:tab pos="228600" algn="l"/>
                <a:tab pos="482600" algn="l"/>
                <a:tab pos="495300" algn="l"/>
              </a:tabLst>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tabLst>
                <a:tab pos="228600" algn="l"/>
                <a:tab pos="482600" algn="l"/>
                <a:tab pos="495300" algn="l"/>
              </a:tabLs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tabLst>
                <a:tab pos="228600" algn="l"/>
                <a:tab pos="482600" algn="l"/>
                <a:tab pos="495300" algn="l"/>
              </a:tabLs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tabLst>
                <a:tab pos="228600" algn="l"/>
                <a:tab pos="482600" algn="l"/>
                <a:tab pos="495300" algn="l"/>
              </a:tabLs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tabLst>
                <a:tab pos="228600" algn="l"/>
                <a:tab pos="482600" algn="l"/>
                <a:tab pos="495300" algn="l"/>
              </a:tabLst>
              <a:defRPr>
                <a:solidFill>
                  <a:schemeClr val="tx1"/>
                </a:solidFill>
                <a:latin typeface="Calibri" pitchFamily="34" charset="0"/>
                <a:ea typeface="宋体" pitchFamily="2" charset="-122"/>
              </a:defRPr>
            </a:lvl9pPr>
          </a:lstStyle>
          <a:p>
            <a:pPr marL="342900" indent="-342900">
              <a:lnSpc>
                <a:spcPct val="150000"/>
              </a:lnSpc>
              <a:buFont typeface="Wingdings" pitchFamily="2" charset="2"/>
              <a:buChar char="Ø"/>
              <a:defRPr/>
            </a:pPr>
            <a:r>
              <a:rPr lang="zh-CN" altLang="zh-CN" sz="2800" dirty="0" smtClean="0">
                <a:latin typeface="黑体" pitchFamily="49" charset="-122"/>
                <a:ea typeface="华文黑体" pitchFamily="49" charset="-122"/>
              </a:rPr>
              <a:t>用标准</a:t>
            </a:r>
            <a:r>
              <a:rPr lang="zh-CN" altLang="zh-CN" sz="2800" dirty="0" smtClean="0">
                <a:latin typeface="Times New Roman" pitchFamily="18" charset="0"/>
                <a:ea typeface="华文黑体" pitchFamily="49" charset="-122"/>
              </a:rPr>
              <a:t>KCl</a:t>
            </a:r>
            <a:r>
              <a:rPr lang="zh-CN" altLang="zh-CN" sz="2800" dirty="0" smtClean="0">
                <a:latin typeface="黑体" pitchFamily="49" charset="-122"/>
                <a:ea typeface="华文黑体" pitchFamily="49" charset="-122"/>
              </a:rPr>
              <a:t>溶液作标准，有利于盐度标准的统一。</a:t>
            </a:r>
            <a:endParaRPr lang="en-US" altLang="zh-CN" sz="2800" dirty="0" smtClean="0">
              <a:latin typeface="黑体" pitchFamily="49" charset="-122"/>
              <a:ea typeface="华文黑体" pitchFamily="49" charset="-122"/>
            </a:endParaRPr>
          </a:p>
          <a:p>
            <a:pPr marL="342900" indent="-342900">
              <a:lnSpc>
                <a:spcPct val="150000"/>
              </a:lnSpc>
              <a:buFont typeface="Wingdings" pitchFamily="2" charset="2"/>
              <a:buChar char="Ø"/>
              <a:defRPr/>
            </a:pPr>
            <a:r>
              <a:rPr lang="zh-CN" altLang="zh-CN" sz="2800" dirty="0" smtClean="0">
                <a:latin typeface="黑体" pitchFamily="49" charset="-122"/>
                <a:ea typeface="华文黑体" pitchFamily="49" charset="-122"/>
              </a:rPr>
              <a:t>建立的实用盐度公式摆脱了海水组成恒定比关系，使</a:t>
            </a:r>
            <a:r>
              <a:rPr lang="zh-CN" altLang="zh-CN" sz="2800" dirty="0" smtClean="0">
                <a:solidFill>
                  <a:srgbClr val="FF0000"/>
                </a:solidFill>
                <a:latin typeface="黑体" pitchFamily="49" charset="-122"/>
                <a:ea typeface="华文黑体" pitchFamily="49" charset="-122"/>
              </a:rPr>
              <a:t>盐度和氯度之间不再有关系</a:t>
            </a:r>
            <a:r>
              <a:rPr lang="zh-CN" altLang="zh-CN" sz="2800" dirty="0" smtClean="0">
                <a:latin typeface="黑体" pitchFamily="49" charset="-122"/>
                <a:ea typeface="华文黑体" pitchFamily="49" charset="-122"/>
              </a:rPr>
              <a:t>。氯度成为一个独立表征海水性质的参数</a:t>
            </a:r>
            <a:r>
              <a:rPr lang="zh-CN" altLang="en-US" sz="2800" dirty="0">
                <a:latin typeface="黑体" pitchFamily="49" charset="-122"/>
                <a:ea typeface="华文黑体" pitchFamily="49" charset="-122"/>
              </a:rPr>
              <a:t>，</a:t>
            </a:r>
            <a:r>
              <a:rPr lang="zh-CN" altLang="zh-CN" sz="2800" dirty="0" smtClean="0">
                <a:latin typeface="黑体" pitchFamily="49" charset="-122"/>
                <a:ea typeface="华文黑体" pitchFamily="49" charset="-122"/>
              </a:rPr>
              <a:t>而盐度只与海水电导比有关。</a:t>
            </a:r>
          </a:p>
          <a:p>
            <a:pPr>
              <a:lnSpc>
                <a:spcPts val="1000"/>
              </a:lnSpc>
              <a:defRPr/>
            </a:pPr>
            <a:endParaRPr lang="zh-CN" altLang="zh-CN" sz="2000" dirty="0" smtClean="0">
              <a:latin typeface="黑体" pitchFamily="49" charset="-122"/>
              <a:ea typeface="华文黑体" pitchFamily="49" charset="-122"/>
            </a:endParaRPr>
          </a:p>
          <a:p>
            <a:pPr>
              <a:lnSpc>
                <a:spcPts val="2600"/>
              </a:lnSpc>
              <a:defRPr/>
            </a:pPr>
            <a:r>
              <a:rPr lang="zh-CN" altLang="zh-CN" sz="2000" dirty="0" smtClean="0">
                <a:latin typeface="黑体" pitchFamily="49" charset="-122"/>
                <a:ea typeface="华文黑体" pitchFamily="49" charset="-122"/>
              </a:rPr>
              <a:t>	</a:t>
            </a:r>
            <a:endParaRPr lang="zh-CN" altLang="zh-CN" sz="2000" dirty="0" smtClean="0">
              <a:solidFill>
                <a:srgbClr val="5F5F5F"/>
              </a:solidFill>
              <a:latin typeface="黑体" pitchFamily="49" charset="-122"/>
              <a:ea typeface="华文黑体" pitchFamily="49" charset="-122"/>
            </a:endParaRPr>
          </a:p>
        </p:txBody>
      </p:sp>
      <p:sp>
        <p:nvSpPr>
          <p:cNvPr id="5529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BC69C5D-4DE4-4CBC-87B9-5BA4DC79A4A0}" type="slidenum">
              <a:rPr lang="en-US" altLang="zh-CN" sz="1800">
                <a:solidFill>
                  <a:srgbClr val="000000"/>
                </a:solidFill>
              </a:rPr>
              <a:pPr eaLnBrk="1" hangingPunct="1">
                <a:spcBef>
                  <a:spcPct val="0"/>
                </a:spcBef>
                <a:buClrTx/>
                <a:buFontTx/>
                <a:buNone/>
              </a:pPr>
              <a:t>32</a:t>
            </a:fld>
            <a:endParaRPr lang="en-US" altLang="zh-CN" sz="1800">
              <a:solidFill>
                <a:srgbClr val="000000"/>
              </a:solidFill>
            </a:endParaRPr>
          </a:p>
        </p:txBody>
      </p:sp>
      <p:pic>
        <p:nvPicPr>
          <p:cNvPr id="5530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02688" y="0"/>
            <a:ext cx="3635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1690"/>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82E0663C-68EF-4A6C-9A3C-14439EB6708A}" type="slidenum">
              <a:rPr lang="en-US" altLang="zh-CN" sz="1800">
                <a:solidFill>
                  <a:srgbClr val="000000"/>
                </a:solidFill>
              </a:rPr>
              <a:pPr eaLnBrk="1" hangingPunct="1">
                <a:spcBef>
                  <a:spcPct val="0"/>
                </a:spcBef>
                <a:buClrTx/>
                <a:buFontTx/>
                <a:buNone/>
              </a:pPr>
              <a:t>33</a:t>
            </a:fld>
            <a:endParaRPr lang="en-US" altLang="zh-CN" sz="1800">
              <a:solidFill>
                <a:srgbClr val="000000"/>
              </a:solidFill>
            </a:endParaRPr>
          </a:p>
        </p:txBody>
      </p:sp>
      <p:sp>
        <p:nvSpPr>
          <p:cNvPr id="56323" name="标题 7"/>
          <p:cNvSpPr txBox="1">
            <a:spLocks/>
          </p:cNvSpPr>
          <p:nvPr/>
        </p:nvSpPr>
        <p:spPr bwMode="auto">
          <a:xfrm>
            <a:off x="930275" y="188913"/>
            <a:ext cx="73136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4000">
                <a:solidFill>
                  <a:schemeClr val="tx1"/>
                </a:solidFill>
                <a:ea typeface="华文新魏" panose="02010800040101010101" pitchFamily="2" charset="-122"/>
              </a:rPr>
              <a:t>海水盐度的影响因素</a:t>
            </a:r>
          </a:p>
          <a:p>
            <a:pPr>
              <a:spcBef>
                <a:spcPct val="0"/>
              </a:spcBef>
              <a:buClrTx/>
              <a:buFontTx/>
              <a:buNone/>
            </a:pPr>
            <a:endParaRPr lang="zh-CN" altLang="en-US" sz="4000">
              <a:solidFill>
                <a:schemeClr val="tx1"/>
              </a:solidFill>
              <a:ea typeface="华文新魏" panose="02010800040101010101" pitchFamily="2" charset="-122"/>
            </a:endParaRPr>
          </a:p>
        </p:txBody>
      </p:sp>
      <p:pic>
        <p:nvPicPr>
          <p:cNvPr id="56324"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1106488"/>
            <a:ext cx="6350000"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矩形 6"/>
          <p:cNvSpPr>
            <a:spLocks noChangeArrowheads="1"/>
          </p:cNvSpPr>
          <p:nvPr/>
        </p:nvSpPr>
        <p:spPr bwMode="auto">
          <a:xfrm>
            <a:off x="3492500" y="5900738"/>
            <a:ext cx="496728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注释：盐度相当于溶解度或溶液浓度，往里面加溶剂会使浓度减小，增加温度会使得原来结晶的物质溶解。</a:t>
            </a:r>
          </a:p>
        </p:txBody>
      </p:sp>
      <p:pic>
        <p:nvPicPr>
          <p:cNvPr id="56326"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1278"/>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endParaRPr lang="zh-CN" altLang="en-US" smtClean="0"/>
          </a:p>
        </p:txBody>
      </p:sp>
      <p:sp>
        <p:nvSpPr>
          <p:cNvPr id="57347" name="矩形 4"/>
          <p:cNvSpPr>
            <a:spLocks noChangeArrowheads="1"/>
          </p:cNvSpPr>
          <p:nvPr/>
        </p:nvSpPr>
        <p:spPr bwMode="auto">
          <a:xfrm>
            <a:off x="3527425" y="6372225"/>
            <a:ext cx="2089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经向分布呈鞍马状</a:t>
            </a:r>
          </a:p>
        </p:txBody>
      </p:sp>
      <p:sp>
        <p:nvSpPr>
          <p:cNvPr id="5734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5E066DB7-FE44-4802-ADEB-3CE82BB90CEB}" type="slidenum">
              <a:rPr lang="en-US" altLang="zh-CN" sz="1800">
                <a:solidFill>
                  <a:srgbClr val="000000"/>
                </a:solidFill>
              </a:rPr>
              <a:pPr eaLnBrk="1" hangingPunct="1">
                <a:spcBef>
                  <a:spcPct val="0"/>
                </a:spcBef>
                <a:buClrTx/>
                <a:buFontTx/>
                <a:buNone/>
              </a:pPr>
              <a:t>34</a:t>
            </a:fld>
            <a:endParaRPr lang="en-US" altLang="zh-CN" sz="1800">
              <a:solidFill>
                <a:srgbClr val="000000"/>
              </a:solidFill>
            </a:endParaRPr>
          </a:p>
        </p:txBody>
      </p:sp>
      <p:pic>
        <p:nvPicPr>
          <p:cNvPr id="5734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3" y="1066800"/>
            <a:ext cx="7708900" cy="523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0" name="矩形 4"/>
          <p:cNvSpPr>
            <a:spLocks noGrp="1" noChangeArrowheads="1"/>
          </p:cNvSpPr>
          <p:nvPr>
            <p:ph idx="1"/>
          </p:nvPr>
        </p:nvSpPr>
        <p:spPr>
          <a:xfrm>
            <a:off x="900113" y="1052513"/>
            <a:ext cx="7993062" cy="369887"/>
          </a:xfrm>
        </p:spPr>
        <p:txBody>
          <a:bodyPr>
            <a:spAutoFit/>
          </a:bodyPr>
          <a:lstStyle/>
          <a:p>
            <a:pPr>
              <a:spcBef>
                <a:spcPct val="0"/>
              </a:spcBef>
              <a:buClrTx/>
              <a:buFontTx/>
              <a:buNone/>
            </a:pPr>
            <a:endParaRPr lang="zh-CN" altLang="en-US" sz="1800" smtClean="0">
              <a:solidFill>
                <a:schemeClr val="tx1"/>
              </a:solidFill>
            </a:endParaRPr>
          </a:p>
        </p:txBody>
      </p:sp>
      <p:sp>
        <p:nvSpPr>
          <p:cNvPr id="57351" name="矩形 1"/>
          <p:cNvSpPr>
            <a:spLocks noChangeArrowheads="1"/>
          </p:cNvSpPr>
          <p:nvPr/>
        </p:nvSpPr>
        <p:spPr bwMode="auto">
          <a:xfrm>
            <a:off x="611188" y="2795588"/>
            <a:ext cx="4619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海洋表面</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7"/>
          <p:cNvSpPr>
            <a:spLocks noGrp="1"/>
          </p:cNvSpPr>
          <p:nvPr>
            <p:ph type="title"/>
          </p:nvPr>
        </p:nvSpPr>
        <p:spPr/>
        <p:txBody>
          <a:bodyPr/>
          <a:lstStyle/>
          <a:p>
            <a:r>
              <a:rPr lang="zh-CN" altLang="en-US" smtClean="0">
                <a:ea typeface="华文新魏" panose="02010800040101010101" pitchFamily="2" charset="-122"/>
              </a:rPr>
              <a:t>盐度的空间分布特征</a:t>
            </a:r>
            <a:endParaRPr lang="zh-CN" altLang="en-US" smtClean="0"/>
          </a:p>
        </p:txBody>
      </p:sp>
      <p:sp>
        <p:nvSpPr>
          <p:cNvPr id="59395" name="矩形 3"/>
          <p:cNvSpPr>
            <a:spLocks noChangeArrowheads="1"/>
          </p:cNvSpPr>
          <p:nvPr/>
        </p:nvSpPr>
        <p:spPr bwMode="auto">
          <a:xfrm>
            <a:off x="1331913" y="6092825"/>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总特征：基本上具有纬线方向的带状分布特征</a:t>
            </a:r>
            <a:br>
              <a:rPr lang="zh-CN" altLang="en-US" sz="1800">
                <a:solidFill>
                  <a:schemeClr val="tx1"/>
                </a:solidFill>
              </a:rPr>
            </a:br>
            <a:endParaRPr lang="zh-CN" altLang="en-US" sz="1800">
              <a:solidFill>
                <a:schemeClr val="tx1"/>
              </a:solidFill>
            </a:endParaRPr>
          </a:p>
        </p:txBody>
      </p:sp>
      <p:sp>
        <p:nvSpPr>
          <p:cNvPr id="5939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DC323A6-C831-42A0-BAE0-F55805698D35}" type="slidenum">
              <a:rPr lang="en-US" altLang="zh-CN" sz="1800">
                <a:solidFill>
                  <a:srgbClr val="000000"/>
                </a:solidFill>
              </a:rPr>
              <a:pPr eaLnBrk="1" hangingPunct="1">
                <a:spcBef>
                  <a:spcPct val="0"/>
                </a:spcBef>
                <a:buClrTx/>
                <a:buFontTx/>
                <a:buNone/>
              </a:pPr>
              <a:t>35</a:t>
            </a:fld>
            <a:endParaRPr lang="en-US" altLang="zh-CN" sz="1800">
              <a:solidFill>
                <a:srgbClr val="000000"/>
              </a:solidFill>
            </a:endParaRPr>
          </a:p>
        </p:txBody>
      </p:sp>
      <p:pic>
        <p:nvPicPr>
          <p:cNvPr id="6" name="Picture 4" descr="argo2"/>
          <p:cNvPicPr>
            <a:picLocks noChangeAspect="1" noChangeArrowheads="1"/>
          </p:cNvPicPr>
          <p:nvPr/>
        </p:nvPicPr>
        <p:blipFill>
          <a:blip r:embed="rId3">
            <a:extLst>
              <a:ext uri="{28A0092B-C50C-407E-A947-70E740481C1C}">
                <a14:useLocalDpi xmlns:a14="http://schemas.microsoft.com/office/drawing/2010/main" val="0"/>
              </a:ext>
            </a:extLst>
          </a:blip>
          <a:srcRect b="63492"/>
          <a:stretch>
            <a:fillRect/>
          </a:stretch>
        </p:blipFill>
        <p:spPr bwMode="auto">
          <a:xfrm>
            <a:off x="395288" y="947738"/>
            <a:ext cx="8599487"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6"/>
                                        </p:tgtEl>
                                        <p:attrNameLst>
                                          <p:attrName>ppt_x</p:attrName>
                                        </p:attrNameLst>
                                      </p:cBhvr>
                                      <p:tavLst>
                                        <p:tav tm="0">
                                          <p:val>
                                            <p:strVal val="ppt_x"/>
                                          </p:val>
                                        </p:tav>
                                        <p:tav tm="100000">
                                          <p:val>
                                            <p:strVal val="ppt_x"/>
                                          </p:val>
                                        </p:tav>
                                      </p:tavLst>
                                    </p:anim>
                                    <p:anim calcmode="lin" valueType="num">
                                      <p:cBhvr additive="base">
                                        <p:cTn id="7" dur="500"/>
                                        <p:tgtEl>
                                          <p:spTgt spid="6"/>
                                        </p:tgtEl>
                                        <p:attrNameLst>
                                          <p:attrName>ppt_y</p:attrName>
                                        </p:attrNameLst>
                                      </p:cBhvr>
                                      <p:tavLst>
                                        <p:tav tm="0">
                                          <p:val>
                                            <p:strVal val="ppt_y"/>
                                          </p:val>
                                        </p:tav>
                                        <p:tav tm="100000">
                                          <p:val>
                                            <p:strVal val="1+ppt_h/2"/>
                                          </p:val>
                                        </p:tav>
                                      </p:tavLst>
                                    </p:anim>
                                    <p:set>
                                      <p:cBhvr>
                                        <p:cTn id="8"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7"/>
          <p:cNvSpPr>
            <a:spLocks noGrp="1"/>
          </p:cNvSpPr>
          <p:nvPr>
            <p:ph type="title"/>
          </p:nvPr>
        </p:nvSpPr>
        <p:spPr/>
        <p:txBody>
          <a:bodyPr/>
          <a:lstStyle/>
          <a:p>
            <a:r>
              <a:rPr lang="zh-CN" altLang="en-US" smtClean="0">
                <a:ea typeface="华文新魏" panose="02010800040101010101" pitchFamily="2" charset="-122"/>
              </a:rPr>
              <a:t>盐度的空间分布特征</a:t>
            </a:r>
            <a:endParaRPr lang="zh-CN" altLang="en-US" smtClean="0"/>
          </a:p>
        </p:txBody>
      </p:sp>
      <p:pic>
        <p:nvPicPr>
          <p:cNvPr id="6144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995363"/>
            <a:ext cx="6913563" cy="509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矩形 3"/>
          <p:cNvSpPr>
            <a:spLocks noChangeArrowheads="1"/>
          </p:cNvSpPr>
          <p:nvPr/>
        </p:nvSpPr>
        <p:spPr bwMode="auto">
          <a:xfrm>
            <a:off x="1331913" y="6092825"/>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总特征：基本上具有纬线方向的带状分布特征</a:t>
            </a:r>
            <a:br>
              <a:rPr lang="zh-CN" altLang="en-US" sz="1800">
                <a:solidFill>
                  <a:schemeClr val="tx1"/>
                </a:solidFill>
              </a:rPr>
            </a:br>
            <a:endParaRPr lang="zh-CN" altLang="en-US" sz="1800">
              <a:solidFill>
                <a:schemeClr val="tx1"/>
              </a:solidFill>
            </a:endParaRPr>
          </a:p>
        </p:txBody>
      </p:sp>
      <p:sp>
        <p:nvSpPr>
          <p:cNvPr id="6144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D78F275-7CAE-4FB3-9054-0DFE6DD21CAC}" type="slidenum">
              <a:rPr lang="en-US" altLang="zh-CN" sz="1800">
                <a:solidFill>
                  <a:srgbClr val="000000"/>
                </a:solidFill>
              </a:rPr>
              <a:pPr eaLnBrk="1" hangingPunct="1">
                <a:spcBef>
                  <a:spcPct val="0"/>
                </a:spcBef>
                <a:buClrTx/>
                <a:buFontTx/>
                <a:buNone/>
              </a:pPr>
              <a:t>36</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华文新魏" panose="02010800040101010101" pitchFamily="2" charset="-122"/>
              </a:rPr>
              <a:t>盐度随水深变化</a:t>
            </a:r>
          </a:p>
        </p:txBody>
      </p:sp>
      <p:sp>
        <p:nvSpPr>
          <p:cNvPr id="63491" name="矩形 3"/>
          <p:cNvSpPr>
            <a:spLocks noChangeArrowheads="1"/>
          </p:cNvSpPr>
          <p:nvPr/>
        </p:nvSpPr>
        <p:spPr bwMode="auto">
          <a:xfrm>
            <a:off x="3214688" y="5849938"/>
            <a:ext cx="2590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1800">
                <a:solidFill>
                  <a:schemeClr val="tx1"/>
                </a:solidFill>
              </a:rPr>
              <a:t>大洋盐度随水深变化</a:t>
            </a:r>
            <a:br>
              <a:rPr lang="zh-CN" altLang="en-US" sz="1800">
                <a:solidFill>
                  <a:schemeClr val="tx1"/>
                </a:solidFill>
              </a:rPr>
            </a:br>
            <a:endParaRPr lang="zh-CN" altLang="en-US" sz="1800">
              <a:solidFill>
                <a:schemeClr val="tx1"/>
              </a:solidFill>
            </a:endParaRPr>
          </a:p>
        </p:txBody>
      </p:sp>
      <p:sp>
        <p:nvSpPr>
          <p:cNvPr id="6349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7C2EF019-2ED8-41F2-AEFD-7050081EA65E}" type="slidenum">
              <a:rPr lang="en-US" altLang="zh-CN" sz="1800">
                <a:solidFill>
                  <a:srgbClr val="000000"/>
                </a:solidFill>
              </a:rPr>
              <a:pPr eaLnBrk="1" hangingPunct="1">
                <a:spcBef>
                  <a:spcPct val="0"/>
                </a:spcBef>
                <a:buClrTx/>
                <a:buFontTx/>
                <a:buNone/>
              </a:pPr>
              <a:t>37</a:t>
            </a:fld>
            <a:endParaRPr lang="en-US" altLang="zh-CN" sz="1800">
              <a:solidFill>
                <a:srgbClr val="000000"/>
              </a:solidFill>
            </a:endParaRPr>
          </a:p>
        </p:txBody>
      </p:sp>
      <p:pic>
        <p:nvPicPr>
          <p:cNvPr id="6349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50" y="981075"/>
            <a:ext cx="5948363" cy="5545138"/>
          </a:xfrm>
        </p:spPr>
      </p:pic>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838200" y="1347788"/>
            <a:ext cx="5786438" cy="489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rgbClr val="CC0000"/>
              </a:buClr>
            </a:pPr>
            <a:r>
              <a:rPr lang="zh-CN" altLang="en-US" sz="2400">
                <a:solidFill>
                  <a:schemeClr val="accent2"/>
                </a:solidFill>
                <a:latin typeface="华文细黑" panose="02010600040101010101" pitchFamily="2" charset="-122"/>
                <a:ea typeface="华文细黑" panose="02010600040101010101" pitchFamily="2" charset="-122"/>
              </a:rPr>
              <a:t> 全球海洋海水盐度的</a:t>
            </a:r>
            <a:r>
              <a:rPr lang="zh-CN" altLang="en-US" sz="2400" b="1" u="sng">
                <a:solidFill>
                  <a:srgbClr val="A50021"/>
                </a:solidFill>
                <a:latin typeface="华文细黑" panose="02010600040101010101" pitchFamily="2" charset="-122"/>
                <a:ea typeface="华文细黑" panose="02010600040101010101" pitchFamily="2" charset="-122"/>
              </a:rPr>
              <a:t>平均值：</a:t>
            </a:r>
            <a:r>
              <a:rPr lang="en-US" altLang="zh-CN" sz="2400" b="1" u="sng">
                <a:solidFill>
                  <a:srgbClr val="A50021"/>
                </a:solidFill>
                <a:latin typeface="华文细黑" panose="02010600040101010101" pitchFamily="2" charset="-122"/>
                <a:ea typeface="华文细黑" panose="02010600040101010101" pitchFamily="2" charset="-122"/>
              </a:rPr>
              <a:t>34.48</a:t>
            </a:r>
            <a:r>
              <a:rPr lang="en-US" altLang="zh-CN" sz="2400" b="1" u="sng">
                <a:solidFill>
                  <a:srgbClr val="A50021"/>
                </a:solidFill>
                <a:latin typeface="Times New Roman" panose="02020603050405020304" pitchFamily="18" charset="0"/>
                <a:ea typeface="华文细黑" panose="02010600040101010101" pitchFamily="2" charset="-122"/>
              </a:rPr>
              <a:t>‰</a:t>
            </a:r>
            <a:r>
              <a:rPr lang="zh-CN" altLang="en-US" sz="2400" b="1">
                <a:solidFill>
                  <a:schemeClr val="accent2"/>
                </a:solidFill>
                <a:latin typeface="华文细黑" panose="02010600040101010101" pitchFamily="2" charset="-122"/>
                <a:ea typeface="华文细黑" panose="02010600040101010101" pitchFamily="2" charset="-122"/>
              </a:rPr>
              <a:t>；</a:t>
            </a:r>
          </a:p>
          <a:p>
            <a:pPr eaLnBrk="1" hangingPunct="1">
              <a:spcBef>
                <a:spcPct val="50000"/>
              </a:spcBef>
              <a:buClr>
                <a:srgbClr val="CC0000"/>
              </a:buClr>
            </a:pPr>
            <a:endParaRPr lang="zh-CN" altLang="en-US" sz="2400" b="1">
              <a:solidFill>
                <a:schemeClr val="accent2"/>
              </a:solidFill>
              <a:latin typeface="华文细黑" panose="02010600040101010101" pitchFamily="2" charset="-122"/>
              <a:ea typeface="华文细黑" panose="02010600040101010101" pitchFamily="2" charset="-122"/>
            </a:endParaRPr>
          </a:p>
          <a:p>
            <a:pPr eaLnBrk="1" hangingPunct="1">
              <a:spcBef>
                <a:spcPct val="50000"/>
              </a:spcBef>
              <a:buClr>
                <a:srgbClr val="CC0000"/>
              </a:buClr>
            </a:pPr>
            <a:r>
              <a:rPr lang="zh-CN" altLang="en-US" sz="2400">
                <a:solidFill>
                  <a:schemeClr val="accent2"/>
                </a:solidFill>
                <a:latin typeface="华文细黑" panose="02010600040101010101" pitchFamily="2" charset="-122"/>
                <a:ea typeface="华文细黑" panose="02010600040101010101" pitchFamily="2" charset="-122"/>
              </a:rPr>
              <a:t> 全球海洋海水盐度的</a:t>
            </a:r>
            <a:r>
              <a:rPr lang="zh-CN" altLang="en-US" sz="2400" b="1" u="sng">
                <a:solidFill>
                  <a:srgbClr val="A50021"/>
                </a:solidFill>
                <a:latin typeface="华文细黑" panose="02010600040101010101" pitchFamily="2" charset="-122"/>
                <a:ea typeface="华文细黑" panose="02010600040101010101" pitchFamily="2" charset="-122"/>
              </a:rPr>
              <a:t>变化范围：</a:t>
            </a:r>
            <a:r>
              <a:rPr lang="en-US" altLang="zh-CN" sz="2400" b="1" u="sng">
                <a:solidFill>
                  <a:srgbClr val="A50021"/>
                </a:solidFill>
                <a:latin typeface="华文细黑" panose="02010600040101010101" pitchFamily="2" charset="-122"/>
                <a:ea typeface="华文细黑" panose="02010600040101010101" pitchFamily="2" charset="-122"/>
              </a:rPr>
              <a:t>32 </a:t>
            </a:r>
            <a:r>
              <a:rPr lang="en-US" altLang="zh-CN" sz="2400" b="1" u="sng">
                <a:solidFill>
                  <a:srgbClr val="A50021"/>
                </a:solidFill>
                <a:latin typeface="Times New Roman" panose="02020603050405020304" pitchFamily="18" charset="0"/>
                <a:ea typeface="华文细黑" panose="02010600040101010101" pitchFamily="2" charset="-122"/>
              </a:rPr>
              <a:t>‰</a:t>
            </a:r>
            <a:r>
              <a:rPr lang="en-US" altLang="zh-CN" sz="2400" b="1" u="sng">
                <a:solidFill>
                  <a:srgbClr val="A50021"/>
                </a:solidFill>
                <a:latin typeface="华文细黑" panose="02010600040101010101" pitchFamily="2" charset="-122"/>
                <a:ea typeface="华文细黑" panose="02010600040101010101" pitchFamily="2" charset="-122"/>
              </a:rPr>
              <a:t>~38 </a:t>
            </a:r>
            <a:r>
              <a:rPr lang="en-US" altLang="zh-CN" sz="2400" b="1" u="sng">
                <a:solidFill>
                  <a:srgbClr val="A50021"/>
                </a:solidFill>
                <a:latin typeface="Times New Roman" panose="02020603050405020304" pitchFamily="18" charset="0"/>
                <a:ea typeface="华文细黑" panose="02010600040101010101" pitchFamily="2" charset="-122"/>
              </a:rPr>
              <a:t>‰</a:t>
            </a:r>
            <a:r>
              <a:rPr lang="zh-CN" altLang="en-US" sz="2400" b="1" u="sng">
                <a:solidFill>
                  <a:srgbClr val="A50021"/>
                </a:solidFill>
                <a:latin typeface="华文细黑" panose="02010600040101010101" pitchFamily="2" charset="-122"/>
                <a:ea typeface="华文细黑" panose="02010600040101010101" pitchFamily="2" charset="-122"/>
              </a:rPr>
              <a:t>之间</a:t>
            </a:r>
            <a:r>
              <a:rPr lang="zh-CN" altLang="en-US" sz="2400" b="1">
                <a:solidFill>
                  <a:schemeClr val="accent2"/>
                </a:solidFill>
                <a:latin typeface="华文细黑" panose="02010600040101010101" pitchFamily="2" charset="-122"/>
                <a:ea typeface="华文细黑" panose="02010600040101010101" pitchFamily="2" charset="-122"/>
              </a:rPr>
              <a:t>；</a:t>
            </a:r>
          </a:p>
          <a:p>
            <a:pPr eaLnBrk="1" hangingPunct="1">
              <a:spcBef>
                <a:spcPct val="50000"/>
              </a:spcBef>
              <a:buClr>
                <a:srgbClr val="CC0000"/>
              </a:buClr>
            </a:pPr>
            <a:endParaRPr lang="zh-CN" altLang="en-US" sz="2400" b="1">
              <a:solidFill>
                <a:schemeClr val="accent2"/>
              </a:solidFill>
              <a:latin typeface="华文细黑" panose="02010600040101010101" pitchFamily="2" charset="-122"/>
              <a:ea typeface="华文细黑" panose="02010600040101010101" pitchFamily="2" charset="-122"/>
            </a:endParaRPr>
          </a:p>
          <a:p>
            <a:pPr eaLnBrk="1" hangingPunct="1">
              <a:spcBef>
                <a:spcPct val="50000"/>
              </a:spcBef>
              <a:buClr>
                <a:srgbClr val="CC0000"/>
              </a:buClr>
            </a:pPr>
            <a:r>
              <a:rPr lang="zh-CN" altLang="en-US" sz="2400">
                <a:solidFill>
                  <a:schemeClr val="accent2"/>
                </a:solidFill>
                <a:latin typeface="华文细黑" panose="02010600040101010101" pitchFamily="2" charset="-122"/>
                <a:ea typeface="华文细黑" panose="02010600040101010101" pitchFamily="2" charset="-122"/>
              </a:rPr>
              <a:t> 全球海洋海水盐度的</a:t>
            </a:r>
            <a:r>
              <a:rPr lang="zh-CN" altLang="en-US" sz="2400" b="1" u="sng">
                <a:solidFill>
                  <a:srgbClr val="A50021"/>
                </a:solidFill>
                <a:latin typeface="华文细黑" panose="02010600040101010101" pitchFamily="2" charset="-122"/>
                <a:ea typeface="华文细黑" panose="02010600040101010101" pitchFamily="2" charset="-122"/>
              </a:rPr>
              <a:t>最大值：</a:t>
            </a:r>
            <a:r>
              <a:rPr lang="en-US" altLang="zh-CN" sz="2400" b="1" u="sng">
                <a:solidFill>
                  <a:srgbClr val="A50021"/>
                </a:solidFill>
                <a:latin typeface="华文细黑" panose="02010600040101010101" pitchFamily="2" charset="-122"/>
                <a:ea typeface="华文细黑" panose="02010600040101010101" pitchFamily="2" charset="-122"/>
              </a:rPr>
              <a:t>41 </a:t>
            </a:r>
            <a:r>
              <a:rPr lang="en-US" altLang="zh-CN" sz="2400" b="1" u="sng">
                <a:solidFill>
                  <a:srgbClr val="A50021"/>
                </a:solidFill>
                <a:latin typeface="Times New Roman" panose="02020603050405020304" pitchFamily="18" charset="0"/>
                <a:ea typeface="华文细黑" panose="02010600040101010101" pitchFamily="2" charset="-122"/>
              </a:rPr>
              <a:t>‰</a:t>
            </a:r>
            <a:r>
              <a:rPr lang="zh-CN" altLang="en-US" sz="2400" b="1" u="sng">
                <a:solidFill>
                  <a:srgbClr val="A50021"/>
                </a:solidFill>
                <a:latin typeface="华文细黑" panose="02010600040101010101" pitchFamily="2" charset="-122"/>
                <a:ea typeface="华文细黑" panose="02010600040101010101" pitchFamily="2" charset="-122"/>
              </a:rPr>
              <a:t>（红海）</a:t>
            </a:r>
            <a:r>
              <a:rPr lang="zh-CN" altLang="en-US" sz="2400" b="1">
                <a:solidFill>
                  <a:schemeClr val="accent2"/>
                </a:solidFill>
                <a:latin typeface="华文细黑" panose="02010600040101010101" pitchFamily="2" charset="-122"/>
                <a:ea typeface="华文细黑" panose="02010600040101010101" pitchFamily="2" charset="-122"/>
              </a:rPr>
              <a:t>；</a:t>
            </a:r>
          </a:p>
          <a:p>
            <a:pPr eaLnBrk="1" hangingPunct="1">
              <a:spcBef>
                <a:spcPct val="50000"/>
              </a:spcBef>
              <a:buClr>
                <a:srgbClr val="CC0000"/>
              </a:buClr>
            </a:pPr>
            <a:endParaRPr lang="zh-CN" altLang="en-US" sz="2400" b="1">
              <a:solidFill>
                <a:schemeClr val="accent2"/>
              </a:solidFill>
              <a:latin typeface="华文细黑" panose="02010600040101010101" pitchFamily="2" charset="-122"/>
              <a:ea typeface="华文细黑" panose="02010600040101010101" pitchFamily="2" charset="-122"/>
            </a:endParaRPr>
          </a:p>
          <a:p>
            <a:pPr eaLnBrk="1" hangingPunct="1">
              <a:spcBef>
                <a:spcPct val="50000"/>
              </a:spcBef>
              <a:buClr>
                <a:srgbClr val="CC0000"/>
              </a:buClr>
            </a:pPr>
            <a:r>
              <a:rPr lang="zh-CN" altLang="en-US" sz="2400">
                <a:solidFill>
                  <a:schemeClr val="accent2"/>
                </a:solidFill>
                <a:latin typeface="华文细黑" panose="02010600040101010101" pitchFamily="2" charset="-122"/>
                <a:ea typeface="华文细黑" panose="02010600040101010101" pitchFamily="2" charset="-122"/>
              </a:rPr>
              <a:t>全球海洋海水盐度的</a:t>
            </a:r>
            <a:r>
              <a:rPr lang="zh-CN" altLang="en-US" sz="2400" b="1" u="sng">
                <a:solidFill>
                  <a:srgbClr val="A50021"/>
                </a:solidFill>
                <a:latin typeface="华文细黑" panose="02010600040101010101" pitchFamily="2" charset="-122"/>
                <a:ea typeface="华文细黑" panose="02010600040101010101" pitchFamily="2" charset="-122"/>
              </a:rPr>
              <a:t>最小值：</a:t>
            </a:r>
            <a:r>
              <a:rPr lang="en-US" altLang="zh-CN" sz="2400" b="1" u="sng">
                <a:solidFill>
                  <a:srgbClr val="A50021"/>
                </a:solidFill>
                <a:latin typeface="华文细黑" panose="02010600040101010101" pitchFamily="2" charset="-122"/>
                <a:ea typeface="华文细黑" panose="02010600040101010101" pitchFamily="2" charset="-122"/>
              </a:rPr>
              <a:t>&lt;10 </a:t>
            </a:r>
            <a:r>
              <a:rPr lang="en-US" altLang="zh-CN" sz="2400" b="1" u="sng">
                <a:solidFill>
                  <a:srgbClr val="A50021"/>
                </a:solidFill>
                <a:latin typeface="Times New Roman" panose="02020603050405020304" pitchFamily="18" charset="0"/>
                <a:ea typeface="华文细黑" panose="02010600040101010101" pitchFamily="2" charset="-122"/>
              </a:rPr>
              <a:t>‰</a:t>
            </a:r>
            <a:r>
              <a:rPr lang="zh-CN" altLang="en-US" sz="2400" b="1" u="sng">
                <a:solidFill>
                  <a:srgbClr val="A50021"/>
                </a:solidFill>
                <a:latin typeface="华文细黑" panose="02010600040101010101" pitchFamily="2" charset="-122"/>
                <a:ea typeface="华文细黑" panose="02010600040101010101" pitchFamily="2" charset="-122"/>
              </a:rPr>
              <a:t>（波罗的海）</a:t>
            </a:r>
            <a:r>
              <a:rPr lang="zh-CN" altLang="en-US" sz="2400" b="1">
                <a:solidFill>
                  <a:schemeClr val="accent2"/>
                </a:solidFill>
                <a:latin typeface="华文细黑" panose="02010600040101010101" pitchFamily="2" charset="-122"/>
                <a:ea typeface="华文细黑" panose="02010600040101010101" pitchFamily="2" charset="-122"/>
              </a:rPr>
              <a:t>；</a:t>
            </a:r>
          </a:p>
        </p:txBody>
      </p:sp>
      <p:pic>
        <p:nvPicPr>
          <p:cNvPr id="64515" name="Picture 6" descr="abc10801_p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066800"/>
            <a:ext cx="2190750"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6" name="Picture 7" descr="ev4772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670425"/>
            <a:ext cx="220980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Line 8"/>
          <p:cNvSpPr>
            <a:spLocks noChangeShapeType="1"/>
          </p:cNvSpPr>
          <p:nvPr/>
        </p:nvSpPr>
        <p:spPr bwMode="auto">
          <a:xfrm flipV="1">
            <a:off x="5940425" y="3213100"/>
            <a:ext cx="1368425" cy="792163"/>
          </a:xfrm>
          <a:prstGeom prst="line">
            <a:avLst/>
          </a:prstGeom>
          <a:noFill/>
          <a:ln w="571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8" name="Line 9"/>
          <p:cNvSpPr>
            <a:spLocks noChangeShapeType="1"/>
          </p:cNvSpPr>
          <p:nvPr/>
        </p:nvSpPr>
        <p:spPr bwMode="auto">
          <a:xfrm>
            <a:off x="6372225" y="5516563"/>
            <a:ext cx="1439863" cy="215900"/>
          </a:xfrm>
          <a:prstGeom prst="line">
            <a:avLst/>
          </a:prstGeom>
          <a:noFill/>
          <a:ln w="5715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519" name="标题 7"/>
          <p:cNvSpPr>
            <a:spLocks noGrp="1"/>
          </p:cNvSpPr>
          <p:nvPr>
            <p:ph type="title"/>
          </p:nvPr>
        </p:nvSpPr>
        <p:spPr/>
        <p:txBody>
          <a:bodyPr/>
          <a:lstStyle/>
          <a:p>
            <a:r>
              <a:rPr lang="zh-CN" altLang="en-US" smtClean="0">
                <a:ea typeface="华文新魏" panose="02010800040101010101" pitchFamily="2" charset="-122"/>
              </a:rPr>
              <a:t>盐度的数量特征</a:t>
            </a:r>
            <a:endParaRPr lang="zh-CN" altLang="en-US" smtClean="0"/>
          </a:p>
        </p:txBody>
      </p:sp>
      <p:sp>
        <p:nvSpPr>
          <p:cNvPr id="6452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B4CD114-E647-411A-850F-A6A1F72C6A75}" type="slidenum">
              <a:rPr lang="en-US" altLang="zh-CN" sz="1800">
                <a:solidFill>
                  <a:srgbClr val="000000"/>
                </a:solidFill>
              </a:rPr>
              <a:pPr eaLnBrk="1" hangingPunct="1">
                <a:spcBef>
                  <a:spcPct val="0"/>
                </a:spcBef>
                <a:buClrTx/>
                <a:buFontTx/>
                <a:buNone/>
              </a:pPr>
              <a:t>38</a:t>
            </a:fld>
            <a:endParaRPr lang="en-US" altLang="zh-CN" sz="1800">
              <a:solidFill>
                <a:srgbClr val="000000"/>
              </a:solidFill>
            </a:endParaRPr>
          </a:p>
        </p:txBody>
      </p:sp>
      <p:pic>
        <p:nvPicPr>
          <p:cNvPr id="64521"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02688" y="0"/>
            <a:ext cx="363537"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ChangeArrowheads="1"/>
          </p:cNvSpPr>
          <p:nvPr/>
        </p:nvSpPr>
        <p:spPr bwMode="auto">
          <a:xfrm>
            <a:off x="900113" y="260350"/>
            <a:ext cx="4464050" cy="519113"/>
          </a:xfrm>
          <a:prstGeom prst="rect">
            <a:avLst/>
          </a:prstGeom>
          <a:noFill/>
          <a:ln w="9525">
            <a:noFill/>
            <a:miter lim="800000"/>
            <a:headEnd/>
            <a:tailEnd/>
          </a:ln>
          <a:effectLst/>
        </p:spPr>
        <p:txBody>
          <a:bodyPr anchor="ctr">
            <a:spAutoFit/>
          </a:bodyPr>
          <a:lstStyle/>
          <a:p>
            <a:pPr eaLnBrk="1" hangingPunct="1">
              <a:defRPr/>
            </a:pPr>
            <a:r>
              <a:rPr lang="en-US" altLang="zh-CN" sz="2800" b="1" dirty="0">
                <a:solidFill>
                  <a:schemeClr val="tx2"/>
                </a:solidFill>
                <a:effectLst>
                  <a:outerShdw blurRad="38100" dist="38100" dir="2700000" algn="tl">
                    <a:srgbClr val="C0C0C0"/>
                  </a:outerShdw>
                </a:effectLst>
                <a:latin typeface="Arial" charset="0"/>
              </a:rPr>
              <a:t>2. </a:t>
            </a:r>
            <a:r>
              <a:rPr lang="zh-CN" altLang="en-US" sz="2800" b="1" dirty="0">
                <a:solidFill>
                  <a:schemeClr val="tx2"/>
                </a:solidFill>
                <a:effectLst>
                  <a:outerShdw blurRad="38100" dist="38100" dir="2700000" algn="tl">
                    <a:srgbClr val="C0C0C0"/>
                  </a:outerShdw>
                </a:effectLst>
                <a:latin typeface="Arial" charset="0"/>
              </a:rPr>
              <a:t>盐度的测定方法</a:t>
            </a:r>
          </a:p>
        </p:txBody>
      </p:sp>
      <p:sp>
        <p:nvSpPr>
          <p:cNvPr id="66563" name="Text Box 2"/>
          <p:cNvSpPr txBox="1">
            <a:spLocks noChangeArrowheads="1"/>
          </p:cNvSpPr>
          <p:nvPr/>
        </p:nvSpPr>
        <p:spPr bwMode="auto">
          <a:xfrm>
            <a:off x="865188" y="1268413"/>
            <a:ext cx="47069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b="1">
                <a:solidFill>
                  <a:schemeClr val="hlink"/>
                </a:solidFill>
              </a:rPr>
              <a:t>1、 化学方法——氯度滴定法</a:t>
            </a:r>
            <a:endParaRPr lang="zh-CN" altLang="en-US">
              <a:solidFill>
                <a:schemeClr val="tx1"/>
              </a:solidFill>
            </a:endParaRPr>
          </a:p>
        </p:txBody>
      </p:sp>
      <p:sp>
        <p:nvSpPr>
          <p:cNvPr id="66564"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8E005DD-47D9-4BCA-B52A-82ACD2440931}" type="slidenum">
              <a:rPr lang="en-US" altLang="zh-CN" sz="1800">
                <a:solidFill>
                  <a:srgbClr val="000000"/>
                </a:solidFill>
              </a:rPr>
              <a:pPr eaLnBrk="1" hangingPunct="1">
                <a:spcBef>
                  <a:spcPct val="0"/>
                </a:spcBef>
                <a:buClrTx/>
                <a:buFontTx/>
                <a:buNone/>
              </a:pPr>
              <a:t>39</a:t>
            </a:fld>
            <a:endParaRPr lang="en-US" altLang="zh-CN" sz="1800">
              <a:solidFill>
                <a:srgbClr val="000000"/>
              </a:solidFill>
            </a:endParaRPr>
          </a:p>
        </p:txBody>
      </p:sp>
      <p:sp>
        <p:nvSpPr>
          <p:cNvPr id="3" name="矩形 2"/>
          <p:cNvSpPr/>
          <p:nvPr/>
        </p:nvSpPr>
        <p:spPr>
          <a:xfrm>
            <a:off x="1316038" y="2349500"/>
            <a:ext cx="6784975" cy="1846263"/>
          </a:xfrm>
          <a:prstGeom prst="rect">
            <a:avLst/>
          </a:prstGeom>
        </p:spPr>
        <p:txBody>
          <a:bodyPr>
            <a:spAutoFit/>
          </a:bodyPr>
          <a:lstStyle/>
          <a:p>
            <a:pPr marL="342900" indent="-342900">
              <a:lnSpc>
                <a:spcPct val="150000"/>
              </a:lnSpc>
              <a:buFont typeface="Wingdings" pitchFamily="2" charset="2"/>
              <a:buChar char="Ø"/>
              <a:defRPr/>
            </a:pPr>
            <a:r>
              <a:rPr lang="zh-CN" altLang="en-US" sz="2400" dirty="0"/>
              <a:t>一般采用</a:t>
            </a:r>
            <a:r>
              <a:rPr lang="en-US" altLang="zh-CN" sz="2400" dirty="0" err="1"/>
              <a:t>硝酸银</a:t>
            </a:r>
            <a:r>
              <a:rPr lang="zh-CN" altLang="zh-CN" sz="2400" dirty="0"/>
              <a:t>滴定法</a:t>
            </a:r>
            <a:endParaRPr lang="en-US" altLang="zh-CN" sz="2400" dirty="0"/>
          </a:p>
          <a:p>
            <a:pPr marL="342900" indent="-342900">
              <a:lnSpc>
                <a:spcPct val="150000"/>
              </a:lnSpc>
              <a:buFont typeface="Wingdings" pitchFamily="2" charset="2"/>
              <a:buChar char="Ø"/>
              <a:defRPr/>
            </a:pPr>
            <a:r>
              <a:rPr lang="zh-CN" altLang="en-US" sz="2400" dirty="0"/>
              <a:t>滴定速度慢，不适应现场测量</a:t>
            </a:r>
          </a:p>
          <a:p>
            <a:pPr>
              <a:lnSpc>
                <a:spcPct val="150000"/>
              </a:lnSpc>
              <a:defRPr/>
            </a:pPr>
            <a:endParaRPr lang="zh-CN" altLang="en-US" sz="2800" dirty="0"/>
          </a:p>
        </p:txBody>
      </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150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3855BFB-8813-414C-843E-FA90C3200FA9}" type="slidenum">
              <a:rPr lang="en-US" altLang="zh-CN" sz="1800">
                <a:solidFill>
                  <a:srgbClr val="000000"/>
                </a:solidFill>
              </a:rPr>
              <a:pPr eaLnBrk="1" hangingPunct="1">
                <a:spcBef>
                  <a:spcPct val="0"/>
                </a:spcBef>
                <a:buClrTx/>
                <a:buFontTx/>
                <a:buNone/>
              </a:pPr>
              <a:t>4</a:t>
            </a:fld>
            <a:endParaRPr lang="en-US" altLang="zh-CN" sz="1800">
              <a:solidFill>
                <a:srgbClr val="000000"/>
              </a:solidFill>
            </a:endParaRPr>
          </a:p>
        </p:txBody>
      </p:sp>
      <p:sp>
        <p:nvSpPr>
          <p:cNvPr id="21508" name="标题 8"/>
          <p:cNvSpPr>
            <a:spLocks noGrp="1"/>
          </p:cNvSpPr>
          <p:nvPr>
            <p:ph type="ctrTitle"/>
          </p:nvPr>
        </p:nvSpPr>
        <p:spPr/>
        <p:txBody>
          <a:bodyPr/>
          <a:lstStyle/>
          <a:p>
            <a:pPr algn="ctr" eaLnBrk="1" hangingPunct="1"/>
            <a:r>
              <a:rPr lang="zh-CN" altLang="en-US" b="1" dirty="0" smtClean="0"/>
              <a:t>第一节 海水的物理特性</a:t>
            </a:r>
            <a:endParaRPr lang="zh-CN" altLang="en-US" dirty="0" smtClean="0"/>
          </a:p>
        </p:txBody>
      </p:sp>
      <p:sp>
        <p:nvSpPr>
          <p:cNvPr id="10" name="副标题 9"/>
          <p:cNvSpPr>
            <a:spLocks noGrp="1"/>
          </p:cNvSpPr>
          <p:nvPr>
            <p:ph type="subTitle" idx="1"/>
          </p:nvPr>
        </p:nvSpPr>
        <p:spPr/>
        <p:txBody>
          <a:bodyPr/>
          <a:lstStyle/>
          <a:p>
            <a:pPr lvl="1" eaLnBrk="1" hangingPunct="1">
              <a:defRPr/>
            </a:pPr>
            <a:r>
              <a:rPr lang="zh-CN" altLang="en-US" sz="3600" b="1" dirty="0">
                <a:solidFill>
                  <a:srgbClr val="0000FF"/>
                </a:solidFill>
                <a:latin typeface="华文楷体" pitchFamily="2" charset="-122"/>
                <a:ea typeface="华文楷体" pitchFamily="2" charset="-122"/>
                <a:cs typeface="+mj-cs"/>
              </a:rPr>
              <a:t>海水温度</a:t>
            </a:r>
            <a:endParaRPr lang="en-US" altLang="zh-CN" sz="3600" b="1" dirty="0">
              <a:solidFill>
                <a:srgbClr val="0000FF"/>
              </a:solidFill>
              <a:latin typeface="华文楷体" pitchFamily="2" charset="-122"/>
              <a:ea typeface="华文楷体" pitchFamily="2" charset="-122"/>
              <a:cs typeface="+mj-cs"/>
            </a:endParaRPr>
          </a:p>
          <a:p>
            <a:pPr lvl="1" eaLnBrk="1" hangingPunct="1">
              <a:defRPr/>
            </a:pPr>
            <a:r>
              <a:rPr lang="zh-CN" altLang="en-US" sz="3600" b="1" dirty="0">
                <a:solidFill>
                  <a:srgbClr val="0000FF"/>
                </a:solidFill>
                <a:latin typeface="华文楷体" pitchFamily="2" charset="-122"/>
                <a:ea typeface="华文楷体" pitchFamily="2" charset="-122"/>
                <a:cs typeface="+mj-cs"/>
              </a:rPr>
              <a:t>海水盐度</a:t>
            </a:r>
          </a:p>
          <a:p>
            <a:pPr lvl="1" eaLnBrk="1" hangingPunct="1">
              <a:defRPr/>
            </a:pPr>
            <a:r>
              <a:rPr lang="zh-CN" altLang="en-US" sz="3600" b="1" dirty="0">
                <a:solidFill>
                  <a:srgbClr val="0000FF"/>
                </a:solidFill>
                <a:latin typeface="华文楷体" pitchFamily="2" charset="-122"/>
                <a:ea typeface="华文楷体" pitchFamily="2" charset="-122"/>
                <a:cs typeface="+mj-cs"/>
              </a:rPr>
              <a:t>海水密度</a:t>
            </a:r>
            <a:endParaRPr lang="en-US" altLang="zh-CN" sz="3600" b="1" dirty="0">
              <a:solidFill>
                <a:srgbClr val="0000FF"/>
              </a:solidFill>
              <a:latin typeface="华文楷体" pitchFamily="2" charset="-122"/>
              <a:ea typeface="华文楷体" pitchFamily="2" charset="-122"/>
              <a:cs typeface="+mj-cs"/>
            </a:endParaRPr>
          </a:p>
          <a:p>
            <a:pPr eaLnBrk="1" hangingPunct="1">
              <a:buClr>
                <a:schemeClr val="accent5">
                  <a:lumMod val="50000"/>
                </a:schemeClr>
              </a:buClr>
              <a:defRPr/>
            </a:pPr>
            <a:endParaRPr lang="zh-CN" altLang="en-US" sz="3600" b="1" dirty="0">
              <a:solidFill>
                <a:srgbClr val="0000FF"/>
              </a:solidFill>
              <a:cs typeface="+mj-cs"/>
            </a:endParaRPr>
          </a:p>
        </p:txBody>
      </p:sp>
      <p:pic>
        <p:nvPicPr>
          <p:cNvPr id="21510"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3025"/>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ChangeArrowheads="1"/>
          </p:cNvSpPr>
          <p:nvPr/>
        </p:nvSpPr>
        <p:spPr bwMode="auto">
          <a:xfrm>
            <a:off x="900113" y="260350"/>
            <a:ext cx="4464050" cy="519113"/>
          </a:xfrm>
          <a:prstGeom prst="rect">
            <a:avLst/>
          </a:prstGeom>
          <a:noFill/>
          <a:ln w="9525">
            <a:noFill/>
            <a:miter lim="800000"/>
            <a:headEnd/>
            <a:tailEnd/>
          </a:ln>
          <a:effectLst/>
        </p:spPr>
        <p:txBody>
          <a:bodyPr anchor="ctr">
            <a:spAutoFit/>
          </a:bodyPr>
          <a:lstStyle/>
          <a:p>
            <a:pPr eaLnBrk="1" hangingPunct="1">
              <a:defRPr/>
            </a:pPr>
            <a:r>
              <a:rPr lang="en-US" altLang="zh-CN" sz="2800" b="1" dirty="0">
                <a:solidFill>
                  <a:schemeClr val="tx2"/>
                </a:solidFill>
                <a:effectLst>
                  <a:outerShdw blurRad="38100" dist="38100" dir="2700000" algn="tl">
                    <a:srgbClr val="C0C0C0"/>
                  </a:outerShdw>
                </a:effectLst>
                <a:latin typeface="Arial" charset="0"/>
              </a:rPr>
              <a:t>2. </a:t>
            </a:r>
            <a:r>
              <a:rPr lang="zh-CN" altLang="en-US" sz="2800" b="1" dirty="0">
                <a:solidFill>
                  <a:schemeClr val="tx2"/>
                </a:solidFill>
                <a:effectLst>
                  <a:outerShdw blurRad="38100" dist="38100" dir="2700000" algn="tl">
                    <a:srgbClr val="C0C0C0"/>
                  </a:outerShdw>
                </a:effectLst>
                <a:latin typeface="Arial" charset="0"/>
              </a:rPr>
              <a:t>盐度的测定方法</a:t>
            </a:r>
          </a:p>
        </p:txBody>
      </p:sp>
      <p:sp>
        <p:nvSpPr>
          <p:cNvPr id="12" name="Text Box 4"/>
          <p:cNvSpPr txBox="1">
            <a:spLocks noChangeArrowheads="1"/>
          </p:cNvSpPr>
          <p:nvPr/>
        </p:nvSpPr>
        <p:spPr bwMode="auto">
          <a:xfrm>
            <a:off x="1187450" y="2060575"/>
            <a:ext cx="74168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457200" indent="-457200">
              <a:buFontTx/>
              <a:buAutoNum type="arabicParenR"/>
              <a:defRPr/>
            </a:pPr>
            <a:r>
              <a:rPr lang="zh-CN" altLang="en-US" sz="2400" b="1" dirty="0">
                <a:solidFill>
                  <a:schemeClr val="hlink"/>
                </a:solidFill>
              </a:rPr>
              <a:t>光学测定法（折射）</a:t>
            </a:r>
            <a:r>
              <a:rPr lang="zh-CN" altLang="en-US" sz="2400" dirty="0"/>
              <a:t> </a:t>
            </a:r>
            <a:endParaRPr lang="en-US" altLang="zh-CN" sz="2400" dirty="0"/>
          </a:p>
          <a:p>
            <a:pPr lvl="1">
              <a:defRPr/>
            </a:pPr>
            <a:r>
              <a:rPr lang="zh-CN" altLang="en-US" sz="2400" dirty="0"/>
              <a:t>适合精度要求不高，水样量少的场合</a:t>
            </a:r>
            <a:endParaRPr lang="en-US" altLang="zh-CN" sz="2400" dirty="0"/>
          </a:p>
          <a:p>
            <a:pPr marL="457200" indent="-457200">
              <a:buFontTx/>
              <a:buAutoNum type="arabicParenR"/>
              <a:defRPr/>
            </a:pPr>
            <a:r>
              <a:rPr lang="zh-CN" altLang="en-US" sz="2400" b="1" dirty="0">
                <a:solidFill>
                  <a:schemeClr val="hlink"/>
                </a:solidFill>
              </a:rPr>
              <a:t>比重测定法</a:t>
            </a:r>
            <a:r>
              <a:rPr lang="zh-CN" altLang="en-US" sz="2400" dirty="0"/>
              <a:t>  </a:t>
            </a:r>
            <a:endParaRPr lang="en-US" altLang="zh-CN" sz="2400" dirty="0"/>
          </a:p>
          <a:p>
            <a:pPr lvl="1">
              <a:defRPr/>
            </a:pPr>
            <a:r>
              <a:rPr lang="zh-CN" altLang="en-US" sz="2400" dirty="0"/>
              <a:t>可得高精度盐度值，但不适合现场测量   </a:t>
            </a:r>
            <a:endParaRPr lang="en-US" altLang="zh-CN" sz="2400" dirty="0"/>
          </a:p>
          <a:p>
            <a:pPr marL="457200" indent="-457200">
              <a:buFontTx/>
              <a:buAutoNum type="arabicParenR"/>
              <a:defRPr/>
            </a:pPr>
            <a:r>
              <a:rPr lang="zh-CN" altLang="en-US" sz="2400" b="1" dirty="0">
                <a:solidFill>
                  <a:schemeClr val="hlink"/>
                </a:solidFill>
              </a:rPr>
              <a:t>声速测定法</a:t>
            </a:r>
            <a:r>
              <a:rPr lang="zh-CN" altLang="en-US" sz="2400" dirty="0"/>
              <a:t>     </a:t>
            </a:r>
            <a:endParaRPr lang="en-US" altLang="zh-CN" sz="2400" dirty="0"/>
          </a:p>
          <a:p>
            <a:pPr lvl="1">
              <a:defRPr/>
            </a:pPr>
            <a:r>
              <a:rPr lang="zh-CN" altLang="en-US" sz="2400" dirty="0"/>
              <a:t>用声速仪测声速，再反算盐度，精确度较低</a:t>
            </a:r>
            <a:endParaRPr lang="en-US" altLang="zh-CN" sz="2400" dirty="0"/>
          </a:p>
          <a:p>
            <a:pPr marL="457200" indent="-457200">
              <a:buFontTx/>
              <a:buAutoNum type="arabicParenR"/>
              <a:defRPr/>
            </a:pPr>
            <a:r>
              <a:rPr lang="zh-CN" altLang="en-US" sz="2400" b="1" dirty="0">
                <a:solidFill>
                  <a:schemeClr val="hlink"/>
                </a:solidFill>
              </a:rPr>
              <a:t>电导率法</a:t>
            </a:r>
            <a:r>
              <a:rPr lang="zh-CN" altLang="en-US" sz="2400" dirty="0"/>
              <a:t>        </a:t>
            </a:r>
            <a:endParaRPr lang="en-US" altLang="zh-CN" sz="2400" dirty="0"/>
          </a:p>
          <a:p>
            <a:pPr>
              <a:defRPr/>
            </a:pPr>
            <a:r>
              <a:rPr lang="en-US" altLang="zh-CN" sz="2400" dirty="0"/>
              <a:t>       </a:t>
            </a:r>
            <a:r>
              <a:rPr lang="zh-CN" altLang="en-US" sz="2400" dirty="0"/>
              <a:t>在温度允许范围，适合现场测量，精度高，速度快， 可靠</a:t>
            </a:r>
          </a:p>
          <a:p>
            <a:pPr marL="457200" indent="-457200">
              <a:buFontTx/>
              <a:buAutoNum type="arabicParenR"/>
              <a:defRPr/>
            </a:pPr>
            <a:endParaRPr lang="zh-CN" altLang="en-US" sz="2400" dirty="0"/>
          </a:p>
          <a:p>
            <a:pPr marL="457200" indent="-457200">
              <a:buFontTx/>
              <a:buAutoNum type="arabicParenR"/>
              <a:defRPr/>
            </a:pPr>
            <a:endParaRPr lang="zh-CN" altLang="en-US" sz="2400" dirty="0"/>
          </a:p>
        </p:txBody>
      </p:sp>
      <p:sp>
        <p:nvSpPr>
          <p:cNvPr id="6758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3FF20ED7-B4DD-4355-867F-38D97F553C20}" type="slidenum">
              <a:rPr lang="en-US" altLang="zh-CN" sz="1800">
                <a:solidFill>
                  <a:srgbClr val="000000"/>
                </a:solidFill>
              </a:rPr>
              <a:pPr eaLnBrk="1" hangingPunct="1">
                <a:spcBef>
                  <a:spcPct val="0"/>
                </a:spcBef>
                <a:buClrTx/>
                <a:buFontTx/>
                <a:buNone/>
              </a:pPr>
              <a:t>40</a:t>
            </a:fld>
            <a:endParaRPr lang="en-US" altLang="zh-CN" sz="1800">
              <a:solidFill>
                <a:srgbClr val="000000"/>
              </a:solidFill>
            </a:endParaRPr>
          </a:p>
        </p:txBody>
      </p:sp>
      <p:sp>
        <p:nvSpPr>
          <p:cNvPr id="67589" name="Text Box 2"/>
          <p:cNvSpPr txBox="1">
            <a:spLocks noChangeArrowheads="1"/>
          </p:cNvSpPr>
          <p:nvPr/>
        </p:nvSpPr>
        <p:spPr bwMode="auto">
          <a:xfrm>
            <a:off x="865188" y="1268413"/>
            <a:ext cx="225266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en-US" altLang="zh-CN" b="1">
                <a:solidFill>
                  <a:schemeClr val="hlink"/>
                </a:solidFill>
              </a:rPr>
              <a:t>2</a:t>
            </a:r>
            <a:r>
              <a:rPr lang="zh-CN" altLang="en-US" b="1">
                <a:solidFill>
                  <a:schemeClr val="hlink"/>
                </a:solidFill>
              </a:rPr>
              <a:t>、 物理方法</a:t>
            </a:r>
            <a:endParaRPr lang="zh-CN" altLang="en-US">
              <a:solidFill>
                <a:schemeClr val="tx1"/>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4"/>
          <p:cNvSpPr>
            <a:spLocks noChangeArrowheads="1"/>
          </p:cNvSpPr>
          <p:nvPr/>
        </p:nvSpPr>
        <p:spPr bwMode="auto">
          <a:xfrm>
            <a:off x="900113" y="260350"/>
            <a:ext cx="4464050" cy="519113"/>
          </a:xfrm>
          <a:prstGeom prst="rect">
            <a:avLst/>
          </a:prstGeom>
          <a:noFill/>
          <a:ln w="9525">
            <a:noFill/>
            <a:miter lim="800000"/>
            <a:headEnd/>
            <a:tailEnd/>
          </a:ln>
          <a:effectLst/>
        </p:spPr>
        <p:txBody>
          <a:bodyPr anchor="ctr">
            <a:spAutoFit/>
          </a:bodyPr>
          <a:lstStyle/>
          <a:p>
            <a:pPr eaLnBrk="1" hangingPunct="1">
              <a:defRPr/>
            </a:pPr>
            <a:r>
              <a:rPr lang="en-US" altLang="zh-CN" sz="2800" b="1" dirty="0">
                <a:solidFill>
                  <a:schemeClr val="tx2"/>
                </a:solidFill>
                <a:effectLst>
                  <a:outerShdw blurRad="38100" dist="38100" dir="2700000" algn="tl">
                    <a:srgbClr val="C0C0C0"/>
                  </a:outerShdw>
                </a:effectLst>
                <a:latin typeface="Arial" charset="0"/>
              </a:rPr>
              <a:t>2. </a:t>
            </a:r>
            <a:r>
              <a:rPr lang="zh-CN" altLang="en-US" sz="2800" b="1" dirty="0">
                <a:solidFill>
                  <a:schemeClr val="tx2"/>
                </a:solidFill>
                <a:effectLst>
                  <a:outerShdw blurRad="38100" dist="38100" dir="2700000" algn="tl">
                    <a:srgbClr val="C0C0C0"/>
                  </a:outerShdw>
                </a:effectLst>
                <a:latin typeface="Arial" charset="0"/>
              </a:rPr>
              <a:t>盐度的测定方法</a:t>
            </a:r>
          </a:p>
        </p:txBody>
      </p:sp>
      <p:sp>
        <p:nvSpPr>
          <p:cNvPr id="68611" name="Rectangle 5"/>
          <p:cNvSpPr>
            <a:spLocks noChangeArrowheads="1"/>
          </p:cNvSpPr>
          <p:nvPr/>
        </p:nvSpPr>
        <p:spPr bwMode="auto">
          <a:xfrm>
            <a:off x="854075" y="1120775"/>
            <a:ext cx="335756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1</a:t>
            </a:r>
            <a:r>
              <a:rPr lang="zh-CN" altLang="en-US">
                <a:solidFill>
                  <a:schemeClr val="tx1"/>
                </a:solidFill>
                <a:latin typeface="Arial" panose="020B0604020202020204" pitchFamily="34" charset="0"/>
              </a:rPr>
              <a:t>）光学测定盐度法 </a:t>
            </a:r>
          </a:p>
        </p:txBody>
      </p:sp>
      <p:sp>
        <p:nvSpPr>
          <p:cNvPr id="68612" name="Text Box 7"/>
          <p:cNvSpPr txBox="1">
            <a:spLocks noChangeArrowheads="1"/>
          </p:cNvSpPr>
          <p:nvPr/>
        </p:nvSpPr>
        <p:spPr bwMode="auto">
          <a:xfrm>
            <a:off x="971550" y="1773238"/>
            <a:ext cx="8172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lang="zh-CN" altLang="en-US" sz="2400" b="1">
                <a:solidFill>
                  <a:schemeClr val="tx1"/>
                </a:solidFill>
                <a:latin typeface="Arial" panose="020B0604020202020204" pitchFamily="34" charset="0"/>
              </a:rPr>
              <a:t>原理：光的折射性，不同盐度不同温度的海水折射率不同。</a:t>
            </a:r>
          </a:p>
        </p:txBody>
      </p:sp>
      <p:sp>
        <p:nvSpPr>
          <p:cNvPr id="68613" name="Rectangle 9"/>
          <p:cNvSpPr>
            <a:spLocks noChangeArrowheads="1"/>
          </p:cNvSpPr>
          <p:nvPr/>
        </p:nvSpPr>
        <p:spPr bwMode="auto">
          <a:xfrm>
            <a:off x="-757238" y="2997200"/>
            <a:ext cx="9144001"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latin typeface="Arial" panose="020B0604020202020204" pitchFamily="34" charset="0"/>
            </a:endParaRPr>
          </a:p>
        </p:txBody>
      </p:sp>
      <p:graphicFrame>
        <p:nvGraphicFramePr>
          <p:cNvPr id="68614" name="Object 8"/>
          <p:cNvGraphicFramePr>
            <a:graphicFrameLocks noChangeAspect="1"/>
          </p:cNvGraphicFramePr>
          <p:nvPr/>
        </p:nvGraphicFramePr>
        <p:xfrm>
          <a:off x="1465263" y="3141663"/>
          <a:ext cx="6994525" cy="935037"/>
        </p:xfrm>
        <a:graphic>
          <a:graphicData uri="http://schemas.openxmlformats.org/presentationml/2006/ole">
            <mc:AlternateContent xmlns:mc="http://schemas.openxmlformats.org/markup-compatibility/2006">
              <mc:Choice xmlns:v="urn:schemas-microsoft-com:vml" Requires="v">
                <p:oleObj spid="_x0000_s68622" name="Equation" r:id="rId3" imgW="3632200" imgH="482600" progId="Equation.DSMT4">
                  <p:embed/>
                </p:oleObj>
              </mc:Choice>
              <mc:Fallback>
                <p:oleObj name="Equation" r:id="rId3" imgW="3632200" imgH="482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263" y="3141663"/>
                        <a:ext cx="6994525"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8615" name="Rectangle 10"/>
          <p:cNvSpPr>
            <a:spLocks noChangeArrowheads="1"/>
          </p:cNvSpPr>
          <p:nvPr/>
        </p:nvSpPr>
        <p:spPr bwMode="auto">
          <a:xfrm>
            <a:off x="906463" y="2462213"/>
            <a:ext cx="71008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en-US" altLang="zh-CN" sz="2400">
                <a:solidFill>
                  <a:schemeClr val="tx1"/>
                </a:solidFill>
                <a:latin typeface="Arial" panose="020B0604020202020204" pitchFamily="34" charset="0"/>
              </a:rPr>
              <a:t>1967</a:t>
            </a:r>
            <a:r>
              <a:rPr lang="zh-CN" altLang="en-US" sz="2400">
                <a:solidFill>
                  <a:schemeClr val="tx1"/>
                </a:solidFill>
                <a:latin typeface="Arial" panose="020B0604020202020204" pitchFamily="34" charset="0"/>
              </a:rPr>
              <a:t>年</a:t>
            </a:r>
            <a:r>
              <a:rPr lang="en-US" altLang="zh-CN" sz="2400">
                <a:solidFill>
                  <a:schemeClr val="tx1"/>
                </a:solidFill>
                <a:latin typeface="Arial" panose="020B0604020202020204" pitchFamily="34" charset="0"/>
              </a:rPr>
              <a:t>Rusby</a:t>
            </a:r>
            <a:r>
              <a:rPr lang="zh-CN" altLang="en-US" sz="2400">
                <a:solidFill>
                  <a:schemeClr val="tx1"/>
                </a:solidFill>
                <a:latin typeface="Arial" panose="020B0604020202020204" pitchFamily="34" charset="0"/>
              </a:rPr>
              <a:t>发表的折射率差值和盐度关系式： </a:t>
            </a:r>
          </a:p>
        </p:txBody>
      </p:sp>
      <p:sp>
        <p:nvSpPr>
          <p:cNvPr id="68616" name="Rectangle 11"/>
          <p:cNvSpPr>
            <a:spLocks noChangeArrowheads="1"/>
          </p:cNvSpPr>
          <p:nvPr/>
        </p:nvSpPr>
        <p:spPr bwMode="auto">
          <a:xfrm>
            <a:off x="898525" y="4240213"/>
            <a:ext cx="7777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式中</a:t>
            </a:r>
            <a:r>
              <a:rPr lang="en-US" altLang="zh-CN" sz="2400" i="1">
                <a:solidFill>
                  <a:schemeClr val="tx1"/>
                </a:solidFill>
                <a:latin typeface="Arial" panose="020B0604020202020204" pitchFamily="34" charset="0"/>
              </a:rPr>
              <a:t>S</a:t>
            </a:r>
            <a:r>
              <a:rPr lang="zh-CN" altLang="en-US" sz="2400">
                <a:solidFill>
                  <a:schemeClr val="tx1"/>
                </a:solidFill>
                <a:latin typeface="Arial" panose="020B0604020202020204" pitchFamily="34" charset="0"/>
              </a:rPr>
              <a:t>为盐度，</a:t>
            </a:r>
            <a:r>
              <a:rPr lang="en-US" altLang="zh-CN" sz="2400" i="1">
                <a:solidFill>
                  <a:schemeClr val="tx1"/>
                </a:solidFill>
                <a:latin typeface="Arial" panose="020B0604020202020204" pitchFamily="34" charset="0"/>
              </a:rPr>
              <a:t>t</a:t>
            </a:r>
            <a:r>
              <a:rPr lang="zh-CN" altLang="en-US" sz="2400">
                <a:solidFill>
                  <a:schemeClr val="tx1"/>
                </a:solidFill>
                <a:latin typeface="Arial" panose="020B0604020202020204" pitchFamily="34" charset="0"/>
              </a:rPr>
              <a:t>为温度（℃），</a:t>
            </a:r>
            <a:r>
              <a:rPr lang="zh-CN" altLang="en-US" sz="2400" i="1">
                <a:solidFill>
                  <a:schemeClr val="tx1"/>
                </a:solidFill>
                <a:latin typeface="Arial" panose="020B0604020202020204" pitchFamily="34" charset="0"/>
              </a:rPr>
              <a:t>△</a:t>
            </a:r>
            <a:r>
              <a:rPr lang="en-US" altLang="zh-CN" sz="2400" i="1">
                <a:solidFill>
                  <a:schemeClr val="tx1"/>
                </a:solidFill>
                <a:latin typeface="Arial" panose="020B0604020202020204" pitchFamily="34" charset="0"/>
              </a:rPr>
              <a:t>n = </a:t>
            </a:r>
            <a:r>
              <a:rPr lang="en-US" altLang="zh-CN" sz="2400" i="1">
                <a:solidFill>
                  <a:srgbClr val="000000"/>
                </a:solidFill>
                <a:latin typeface="Times New Roman" panose="02020603050405020304" pitchFamily="18" charset="0"/>
              </a:rPr>
              <a:t>n </a:t>
            </a:r>
            <a:r>
              <a:rPr lang="en-US" altLang="zh-CN" sz="2400" i="1" baseline="-30000">
                <a:solidFill>
                  <a:srgbClr val="000000"/>
                </a:solidFill>
                <a:latin typeface="Times New Roman" panose="02020603050405020304" pitchFamily="18" charset="0"/>
              </a:rPr>
              <a:t>t</a:t>
            </a:r>
            <a:r>
              <a:rPr lang="en-US" altLang="zh-CN" sz="2400">
                <a:solidFill>
                  <a:schemeClr val="tx1"/>
                </a:solidFill>
                <a:latin typeface="Arial" panose="020B0604020202020204" pitchFamily="34" charset="0"/>
              </a:rPr>
              <a:t> -</a:t>
            </a:r>
            <a:r>
              <a:rPr lang="en-US" altLang="zh-CN" sz="2400" i="1">
                <a:solidFill>
                  <a:srgbClr val="000000"/>
                </a:solidFill>
                <a:latin typeface="Times New Roman" panose="02020603050405020304" pitchFamily="18" charset="0"/>
              </a:rPr>
              <a:t>n</a:t>
            </a:r>
            <a:r>
              <a:rPr lang="en-US" altLang="zh-CN" sz="2400">
                <a:solidFill>
                  <a:srgbClr val="000000"/>
                </a:solidFill>
                <a:latin typeface="Times New Roman" panose="02020603050405020304" pitchFamily="18" charset="0"/>
              </a:rPr>
              <a:t> </a:t>
            </a:r>
            <a:r>
              <a:rPr lang="en-US" altLang="zh-CN" sz="2400" baseline="-30000">
                <a:solidFill>
                  <a:srgbClr val="000000"/>
                </a:solidFill>
                <a:latin typeface="Times New Roman" panose="02020603050405020304" pitchFamily="18" charset="0"/>
              </a:rPr>
              <a:t>35</a:t>
            </a:r>
            <a:r>
              <a:rPr lang="en-US" altLang="zh-CN" sz="2400">
                <a:solidFill>
                  <a:schemeClr val="tx1"/>
                </a:solidFill>
                <a:latin typeface="Arial" panose="020B0604020202020204" pitchFamily="34" charset="0"/>
              </a:rPr>
              <a:t> </a:t>
            </a:r>
            <a:r>
              <a:rPr lang="zh-CN" altLang="en-US" sz="2400">
                <a:solidFill>
                  <a:schemeClr val="tx1"/>
                </a:solidFill>
                <a:latin typeface="Arial" panose="020B0604020202020204" pitchFamily="34" charset="0"/>
              </a:rPr>
              <a:t>：光的波长</a:t>
            </a:r>
            <a:r>
              <a:rPr lang="zh-CN" altLang="en-US" sz="2400" i="1">
                <a:solidFill>
                  <a:schemeClr val="tx1"/>
                </a:solidFill>
                <a:latin typeface="Arial" panose="020B0604020202020204" pitchFamily="34" charset="0"/>
                <a:sym typeface="Symbol" panose="05050102010706020507" pitchFamily="18" charset="2"/>
              </a:rPr>
              <a:t></a:t>
            </a:r>
            <a:r>
              <a:rPr lang="en-US" altLang="zh-CN" sz="2400">
                <a:solidFill>
                  <a:schemeClr val="tx1"/>
                </a:solidFill>
                <a:latin typeface="Arial" panose="020B0604020202020204" pitchFamily="34" charset="0"/>
              </a:rPr>
              <a:t>=5462</a:t>
            </a:r>
            <a:r>
              <a:rPr lang="zh-CN" altLang="en-US" sz="2400" i="1">
                <a:solidFill>
                  <a:schemeClr val="tx1"/>
                </a:solidFill>
                <a:latin typeface="Arial" panose="020B0604020202020204" pitchFamily="34" charset="0"/>
                <a:sym typeface="Symbol" panose="05050102010706020507" pitchFamily="18" charset="2"/>
              </a:rPr>
              <a:t>．</a:t>
            </a:r>
            <a:r>
              <a:rPr lang="en-US" altLang="zh-CN" sz="2400" i="1">
                <a:solidFill>
                  <a:schemeClr val="tx1"/>
                </a:solidFill>
                <a:latin typeface="Arial" panose="020B0604020202020204" pitchFamily="34" charset="0"/>
                <a:sym typeface="Symbol" panose="05050102010706020507" pitchFamily="18" charset="2"/>
              </a:rPr>
              <a:t>27</a:t>
            </a:r>
            <a:r>
              <a:rPr lang="zh-CN" altLang="en-US" sz="2400" i="1">
                <a:solidFill>
                  <a:schemeClr val="tx1"/>
                </a:solidFill>
                <a:latin typeface="Arial" panose="020B0604020202020204" pitchFamily="34" charset="0"/>
                <a:sym typeface="Symbol" panose="05050102010706020507" pitchFamily="18" charset="2"/>
              </a:rPr>
              <a:t>米。</a:t>
            </a:r>
          </a:p>
        </p:txBody>
      </p:sp>
      <p:sp>
        <p:nvSpPr>
          <p:cNvPr id="68617" name="Rectangle 13"/>
          <p:cNvSpPr>
            <a:spLocks noChangeArrowheads="1"/>
          </p:cNvSpPr>
          <p:nvPr/>
        </p:nvSpPr>
        <p:spPr bwMode="auto">
          <a:xfrm>
            <a:off x="639763" y="5308600"/>
            <a:ext cx="76327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523875"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目前使用的仪器有：通用的阿贝折射仪、多棱镜差式折射仪、现场折射仪等。</a:t>
            </a:r>
          </a:p>
        </p:txBody>
      </p:sp>
      <p:sp>
        <p:nvSpPr>
          <p:cNvPr id="6861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C34BFDD-1920-40E5-BEBD-ED3EFC27176B}" type="slidenum">
              <a:rPr lang="en-US" altLang="zh-CN" sz="1800">
                <a:solidFill>
                  <a:srgbClr val="000000"/>
                </a:solidFill>
              </a:rPr>
              <a:pPr eaLnBrk="1" hangingPunct="1">
                <a:spcBef>
                  <a:spcPct val="0"/>
                </a:spcBef>
                <a:buClrTx/>
                <a:buFontTx/>
                <a:buNone/>
              </a:pPr>
              <a:t>41</a:t>
            </a:fld>
            <a:endParaRPr lang="en-US" altLang="zh-CN" sz="1800">
              <a:solidFill>
                <a:srgbClr val="000000"/>
              </a:solidFill>
            </a:endParaRPr>
          </a:p>
        </p:txBody>
      </p:sp>
    </p:spTree>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5"/>
          <p:cNvSpPr>
            <a:spLocks noChangeArrowheads="1"/>
          </p:cNvSpPr>
          <p:nvPr/>
        </p:nvSpPr>
        <p:spPr bwMode="auto">
          <a:xfrm>
            <a:off x="900113" y="1912938"/>
            <a:ext cx="7705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方法 ：根据国际海水状态方程 ，当测得海水的</a:t>
            </a:r>
            <a:r>
              <a:rPr lang="zh-CN" altLang="en-US" sz="2400" b="1">
                <a:solidFill>
                  <a:schemeClr val="tx1"/>
                </a:solidFill>
                <a:latin typeface="Arial" panose="020B0604020202020204" pitchFamily="34" charset="0"/>
              </a:rPr>
              <a:t>密度</a:t>
            </a:r>
            <a:r>
              <a:rPr lang="zh-CN" altLang="en-US" sz="2400">
                <a:solidFill>
                  <a:schemeClr val="tx1"/>
                </a:solidFill>
                <a:latin typeface="Arial" panose="020B0604020202020204" pitchFamily="34" charset="0"/>
              </a:rPr>
              <a:t>、</a:t>
            </a:r>
            <a:r>
              <a:rPr lang="zh-CN" altLang="en-US" sz="2400" b="1">
                <a:solidFill>
                  <a:schemeClr val="tx1"/>
                </a:solidFill>
                <a:latin typeface="Arial" panose="020B0604020202020204" pitchFamily="34" charset="0"/>
              </a:rPr>
              <a:t>温度和深度</a:t>
            </a:r>
            <a:r>
              <a:rPr lang="zh-CN" altLang="en-US" sz="2400">
                <a:solidFill>
                  <a:schemeClr val="tx1"/>
                </a:solidFill>
                <a:latin typeface="Arial" panose="020B0604020202020204" pitchFamily="34" charset="0"/>
              </a:rPr>
              <a:t>时，就可以反算出海水盐度。 </a:t>
            </a:r>
          </a:p>
        </p:txBody>
      </p:sp>
      <p:sp>
        <p:nvSpPr>
          <p:cNvPr id="69635" name="Rectangle 6"/>
          <p:cNvSpPr>
            <a:spLocks noChangeArrowheads="1"/>
          </p:cNvSpPr>
          <p:nvPr/>
        </p:nvSpPr>
        <p:spPr bwMode="auto">
          <a:xfrm>
            <a:off x="1270000" y="3146425"/>
            <a:ext cx="301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a:solidFill>
                  <a:schemeClr val="tx1"/>
                </a:solidFill>
                <a:latin typeface="Arial" panose="020B0604020202020204" pitchFamily="34" charset="0"/>
              </a:rPr>
              <a:t>主要工具：比重计。 </a:t>
            </a:r>
          </a:p>
        </p:txBody>
      </p:sp>
      <p:sp>
        <p:nvSpPr>
          <p:cNvPr id="69636" name="Text Box 7"/>
          <p:cNvSpPr txBox="1">
            <a:spLocks noChangeArrowheads="1"/>
          </p:cNvSpPr>
          <p:nvPr/>
        </p:nvSpPr>
        <p:spPr bwMode="auto">
          <a:xfrm>
            <a:off x="900113" y="3824288"/>
            <a:ext cx="7848600"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ts val="600"/>
              </a:spcBef>
              <a:spcAft>
                <a:spcPts val="600"/>
              </a:spcAft>
              <a:buClrTx/>
              <a:buFont typeface="Wingdings" panose="05000000000000000000" pitchFamily="2" charset="2"/>
              <a:buChar char="Ø"/>
            </a:pPr>
            <a:r>
              <a:rPr lang="zh-CN" altLang="en-US" sz="2400">
                <a:solidFill>
                  <a:schemeClr val="tx1"/>
                </a:solidFill>
                <a:latin typeface="Arial" panose="020B0604020202020204" pitchFamily="34" charset="0"/>
              </a:rPr>
              <a:t>该方法一般只适用于室内，在精度要求不高的场合可直接用该法测定，如制盐场和渔业系统。 </a:t>
            </a:r>
          </a:p>
        </p:txBody>
      </p:sp>
      <p:sp>
        <p:nvSpPr>
          <p:cNvPr id="6963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330AB69-82B3-4D44-AAB1-CE397211240D}" type="slidenum">
              <a:rPr lang="en-US" altLang="zh-CN" sz="1800">
                <a:solidFill>
                  <a:srgbClr val="000000"/>
                </a:solidFill>
              </a:rPr>
              <a:pPr eaLnBrk="1" hangingPunct="1">
                <a:spcBef>
                  <a:spcPct val="0"/>
                </a:spcBef>
                <a:buClrTx/>
                <a:buFontTx/>
                <a:buNone/>
              </a:pPr>
              <a:t>42</a:t>
            </a:fld>
            <a:endParaRPr lang="en-US" altLang="zh-CN" sz="1800">
              <a:solidFill>
                <a:srgbClr val="000000"/>
              </a:solidFill>
            </a:endParaRPr>
          </a:p>
        </p:txBody>
      </p:sp>
      <p:sp>
        <p:nvSpPr>
          <p:cNvPr id="69638" name="Rectangle 5"/>
          <p:cNvSpPr>
            <a:spLocks noChangeArrowheads="1"/>
          </p:cNvSpPr>
          <p:nvPr/>
        </p:nvSpPr>
        <p:spPr bwMode="auto">
          <a:xfrm>
            <a:off x="855663" y="1120775"/>
            <a:ext cx="3355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2</a:t>
            </a:r>
            <a:r>
              <a:rPr lang="zh-CN" altLang="en-US">
                <a:solidFill>
                  <a:schemeClr val="tx1"/>
                </a:solidFill>
                <a:latin typeface="Arial" panose="020B0604020202020204" pitchFamily="34" charset="0"/>
              </a:rPr>
              <a:t>）比重测定盐度法 </a:t>
            </a:r>
          </a:p>
        </p:txBody>
      </p:sp>
    </p:spTree>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ChangeArrowheads="1"/>
          </p:cNvSpPr>
          <p:nvPr/>
        </p:nvSpPr>
        <p:spPr bwMode="auto">
          <a:xfrm>
            <a:off x="863600" y="1851025"/>
            <a:ext cx="7921625"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方法：根据声速与</a:t>
            </a:r>
            <a:r>
              <a:rPr lang="zh-CN" altLang="en-US" sz="2400" b="1">
                <a:solidFill>
                  <a:schemeClr val="tx1"/>
                </a:solidFill>
                <a:latin typeface="Arial" panose="020B0604020202020204" pitchFamily="34" charset="0"/>
              </a:rPr>
              <a:t>海水盐度、温度和压力</a:t>
            </a:r>
            <a:r>
              <a:rPr lang="zh-CN" altLang="en-US" sz="2400">
                <a:solidFill>
                  <a:schemeClr val="tx1"/>
                </a:solidFill>
                <a:latin typeface="Arial" panose="020B0604020202020204" pitchFamily="34" charset="0"/>
              </a:rPr>
              <a:t>的关系，利用声速仪测得声速、并测出海水温度和深度来反算盐度。</a:t>
            </a:r>
          </a:p>
        </p:txBody>
      </p:sp>
      <p:sp>
        <p:nvSpPr>
          <p:cNvPr id="71683" name="Rectangle 6"/>
          <p:cNvSpPr>
            <a:spLocks noChangeArrowheads="1"/>
          </p:cNvSpPr>
          <p:nvPr/>
        </p:nvSpPr>
        <p:spPr bwMode="auto">
          <a:xfrm>
            <a:off x="1200150" y="3084513"/>
            <a:ext cx="3011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a:solidFill>
                  <a:schemeClr val="tx1"/>
                </a:solidFill>
                <a:latin typeface="Arial" panose="020B0604020202020204" pitchFamily="34" charset="0"/>
              </a:rPr>
              <a:t>常用的经验公式为： </a:t>
            </a:r>
          </a:p>
        </p:txBody>
      </p:sp>
      <p:sp>
        <p:nvSpPr>
          <p:cNvPr id="71684" name="Rectangle 8"/>
          <p:cNvSpPr>
            <a:spLocks noChangeArrowheads="1"/>
          </p:cNvSpPr>
          <p:nvPr/>
        </p:nvSpPr>
        <p:spPr bwMode="auto">
          <a:xfrm>
            <a:off x="252413" y="4265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lang="zh-CN" altLang="en-US" sz="1800">
              <a:solidFill>
                <a:schemeClr val="tx1"/>
              </a:solidFill>
              <a:latin typeface="Arial" panose="020B0604020202020204" pitchFamily="34" charset="0"/>
            </a:endParaRPr>
          </a:p>
        </p:txBody>
      </p:sp>
      <p:graphicFrame>
        <p:nvGraphicFramePr>
          <p:cNvPr id="71685" name="Object 7"/>
          <p:cNvGraphicFramePr>
            <a:graphicFrameLocks noChangeAspect="1"/>
          </p:cNvGraphicFramePr>
          <p:nvPr/>
        </p:nvGraphicFramePr>
        <p:xfrm>
          <a:off x="2051050" y="3756025"/>
          <a:ext cx="6016625" cy="968375"/>
        </p:xfrm>
        <a:graphic>
          <a:graphicData uri="http://schemas.openxmlformats.org/presentationml/2006/ole">
            <mc:AlternateContent xmlns:mc="http://schemas.openxmlformats.org/markup-compatibility/2006">
              <mc:Choice xmlns:v="urn:schemas-microsoft-com:vml" Requires="v">
                <p:oleObj spid="_x0000_s71691" name="Equation" r:id="rId3" imgW="2832100" imgH="457200" progId="Equation.DSMT4">
                  <p:embed/>
                </p:oleObj>
              </mc:Choice>
              <mc:Fallback>
                <p:oleObj name="Equation" r:id="rId3" imgW="2832100" imgH="457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3756025"/>
                        <a:ext cx="601662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3F58D90-D99E-4373-BEE4-6FE84866ECD9}" type="slidenum">
              <a:rPr lang="en-US" altLang="zh-CN" sz="1800">
                <a:solidFill>
                  <a:srgbClr val="000000"/>
                </a:solidFill>
              </a:rPr>
              <a:pPr eaLnBrk="1" hangingPunct="1">
                <a:spcBef>
                  <a:spcPct val="0"/>
                </a:spcBef>
                <a:buClrTx/>
                <a:buFontTx/>
                <a:buNone/>
              </a:pPr>
              <a:t>43</a:t>
            </a:fld>
            <a:endParaRPr lang="en-US" altLang="zh-CN" sz="1800">
              <a:solidFill>
                <a:srgbClr val="000000"/>
              </a:solidFill>
            </a:endParaRPr>
          </a:p>
        </p:txBody>
      </p:sp>
      <p:sp>
        <p:nvSpPr>
          <p:cNvPr id="71687" name="Rectangle 5"/>
          <p:cNvSpPr>
            <a:spLocks noChangeArrowheads="1"/>
          </p:cNvSpPr>
          <p:nvPr/>
        </p:nvSpPr>
        <p:spPr bwMode="auto">
          <a:xfrm>
            <a:off x="855663" y="1120775"/>
            <a:ext cx="33559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3</a:t>
            </a:r>
            <a:r>
              <a:rPr lang="zh-CN" altLang="en-US">
                <a:solidFill>
                  <a:schemeClr val="tx1"/>
                </a:solidFill>
                <a:latin typeface="Arial" panose="020B0604020202020204" pitchFamily="34" charset="0"/>
              </a:rPr>
              <a:t>）声学测定盐度法 </a:t>
            </a:r>
          </a:p>
        </p:txBody>
      </p:sp>
    </p:spTree>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9"/>
          <p:cNvSpPr txBox="1">
            <a:spLocks noChangeArrowheads="1"/>
          </p:cNvSpPr>
          <p:nvPr/>
        </p:nvSpPr>
        <p:spPr bwMode="auto">
          <a:xfrm>
            <a:off x="1403350" y="1831975"/>
            <a:ext cx="7056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lang="zh-CN" altLang="en-US" sz="2400">
                <a:solidFill>
                  <a:schemeClr val="tx1"/>
                </a:solidFill>
                <a:latin typeface="Arial" panose="020B0604020202020204" pitchFamily="34" charset="0"/>
              </a:rPr>
              <a:t>电导率测定盐度法为主要测定方法 。</a:t>
            </a:r>
          </a:p>
        </p:txBody>
      </p:sp>
      <p:sp>
        <p:nvSpPr>
          <p:cNvPr id="7270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C6874F3-64E8-46E0-BB20-E54547B9B83F}" type="slidenum">
              <a:rPr lang="en-US" altLang="zh-CN" sz="1800">
                <a:solidFill>
                  <a:srgbClr val="000000"/>
                </a:solidFill>
              </a:rPr>
              <a:pPr eaLnBrk="1" hangingPunct="1">
                <a:spcBef>
                  <a:spcPct val="0"/>
                </a:spcBef>
                <a:buClrTx/>
                <a:buFontTx/>
                <a:buNone/>
              </a:pPr>
              <a:t>44</a:t>
            </a:fld>
            <a:endParaRPr lang="en-US" altLang="zh-CN" sz="1800">
              <a:solidFill>
                <a:srgbClr val="000000"/>
              </a:solidFill>
            </a:endParaRPr>
          </a:p>
        </p:txBody>
      </p:sp>
      <p:sp>
        <p:nvSpPr>
          <p:cNvPr id="72708" name="Rectangle 5"/>
          <p:cNvSpPr>
            <a:spLocks noChangeArrowheads="1"/>
          </p:cNvSpPr>
          <p:nvPr/>
        </p:nvSpPr>
        <p:spPr bwMode="auto">
          <a:xfrm>
            <a:off x="854075" y="1120775"/>
            <a:ext cx="37163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4</a:t>
            </a:r>
            <a:r>
              <a:rPr lang="zh-CN" altLang="en-US">
                <a:solidFill>
                  <a:schemeClr val="tx1"/>
                </a:solidFill>
                <a:latin typeface="Arial" panose="020B0604020202020204" pitchFamily="34" charset="0"/>
              </a:rPr>
              <a:t>）电导率测定盐度法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D9FA923-FAC5-488B-92EE-19477EBB4155}" type="slidenum">
              <a:rPr lang="en-US" altLang="zh-CN" sz="1800">
                <a:solidFill>
                  <a:srgbClr val="000000"/>
                </a:solidFill>
              </a:rPr>
              <a:pPr eaLnBrk="1" hangingPunct="1">
                <a:spcBef>
                  <a:spcPct val="0"/>
                </a:spcBef>
                <a:buClrTx/>
                <a:buFontTx/>
                <a:buNone/>
              </a:pPr>
              <a:t>45</a:t>
            </a:fld>
            <a:endParaRPr lang="en-US" altLang="zh-CN" sz="1800">
              <a:solidFill>
                <a:srgbClr val="000000"/>
              </a:solidFill>
            </a:endParaRPr>
          </a:p>
        </p:txBody>
      </p:sp>
      <p:sp>
        <p:nvSpPr>
          <p:cNvPr id="74756" name="标题 8"/>
          <p:cNvSpPr>
            <a:spLocks noGrp="1"/>
          </p:cNvSpPr>
          <p:nvPr>
            <p:ph type="ctrTitle"/>
          </p:nvPr>
        </p:nvSpPr>
        <p:spPr/>
        <p:txBody>
          <a:bodyPr/>
          <a:lstStyle/>
          <a:p>
            <a:pPr algn="ctr" eaLnBrk="1" hangingPunct="1"/>
            <a:r>
              <a:rPr lang="zh-CN" altLang="en-US" b="1" smtClean="0">
                <a:solidFill>
                  <a:srgbClr val="0000FF"/>
                </a:solidFill>
              </a:rPr>
              <a:t>三、海水密度及其测量</a:t>
            </a:r>
            <a:endParaRPr lang="zh-CN" altLang="en-US" smtClean="0"/>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spTree>
  </p:cSld>
  <p:clrMapOvr>
    <a:masterClrMapping/>
  </p:clrMapOvr>
  <p:transition spd="slow" advTm="255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ChangeArrowheads="1"/>
          </p:cNvSpPr>
          <p:nvPr/>
        </p:nvSpPr>
        <p:spPr bwMode="auto">
          <a:xfrm>
            <a:off x="1042988" y="1773238"/>
            <a:ext cx="7777162" cy="286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50000"/>
              </a:lnSpc>
              <a:defRPr/>
            </a:pPr>
            <a:r>
              <a:rPr lang="zh-CN" altLang="en-US" sz="2800" b="1" dirty="0">
                <a:solidFill>
                  <a:srgbClr val="A50021"/>
                </a:solidFill>
                <a:latin typeface="华文细黑" pitchFamily="2" charset="-122"/>
                <a:ea typeface="华文细黑" pitchFamily="2" charset="-122"/>
              </a:rPr>
              <a:t>海水的密度</a:t>
            </a:r>
            <a:r>
              <a:rPr lang="en-US" altLang="zh-CN" sz="2800" b="1" dirty="0">
                <a:solidFill>
                  <a:srgbClr val="A50021"/>
                </a:solidFill>
                <a:latin typeface="Times New Roman" pitchFamily="18" charset="0"/>
                <a:ea typeface="华文细黑" pitchFamily="2" charset="-122"/>
              </a:rPr>
              <a:t>——</a:t>
            </a:r>
            <a:r>
              <a:rPr lang="zh-CN" altLang="en-US" sz="2800" dirty="0"/>
              <a:t>定义：</a:t>
            </a:r>
          </a:p>
          <a:p>
            <a:pPr eaLnBrk="1" hangingPunct="1">
              <a:lnSpc>
                <a:spcPct val="150000"/>
              </a:lnSpc>
              <a:defRPr/>
            </a:pPr>
            <a:r>
              <a:rPr lang="zh-CN" altLang="en-US" sz="2800" dirty="0"/>
              <a:t>单位体积海水的质量，单位是千克／</a:t>
            </a:r>
            <a:r>
              <a:rPr lang="zh-CN" altLang="en-US" sz="2800" dirty="0">
                <a:solidFill>
                  <a:srgbClr val="000000"/>
                </a:solidFill>
                <a:latin typeface="Times New Roman" pitchFamily="18" charset="0"/>
              </a:rPr>
              <a:t>米</a:t>
            </a:r>
            <a:r>
              <a:rPr lang="en-US" altLang="zh-CN" sz="2800" baseline="30000" dirty="0">
                <a:solidFill>
                  <a:srgbClr val="000000"/>
                </a:solidFill>
                <a:latin typeface="Times New Roman" pitchFamily="18" charset="0"/>
              </a:rPr>
              <a:t>3</a:t>
            </a:r>
            <a:r>
              <a:rPr lang="zh-CN" altLang="en-US" sz="2800" dirty="0"/>
              <a:t>，符号</a:t>
            </a:r>
            <a:r>
              <a:rPr lang="en-US" altLang="zh-CN" sz="2800" i="1" dirty="0"/>
              <a:t>ρ</a:t>
            </a:r>
            <a:r>
              <a:rPr lang="zh-CN" altLang="en-US" sz="2800" dirty="0"/>
              <a:t>。 </a:t>
            </a:r>
          </a:p>
          <a:p>
            <a:pPr eaLnBrk="1" hangingPunct="1">
              <a:lnSpc>
                <a:spcPct val="150000"/>
              </a:lnSpc>
              <a:spcBef>
                <a:spcPct val="50000"/>
              </a:spcBef>
              <a:buFont typeface="Wingdings" pitchFamily="2" charset="2"/>
              <a:buChar char="§"/>
              <a:defRPr/>
            </a:pPr>
            <a:endParaRPr lang="zh-CN" altLang="en-US" sz="2000" dirty="0">
              <a:latin typeface="华文细黑" pitchFamily="2" charset="-122"/>
              <a:ea typeface="华文细黑" pitchFamily="2" charset="-122"/>
            </a:endParaRPr>
          </a:p>
          <a:p>
            <a:pPr marL="457200" indent="-457200" eaLnBrk="1" hangingPunct="1">
              <a:lnSpc>
                <a:spcPct val="150000"/>
              </a:lnSpc>
              <a:spcBef>
                <a:spcPct val="50000"/>
              </a:spcBef>
              <a:buFont typeface="Wingdings" pitchFamily="2" charset="2"/>
              <a:buChar char="Ø"/>
              <a:defRPr/>
            </a:pPr>
            <a:r>
              <a:rPr lang="zh-CN" altLang="en-US" sz="2800" dirty="0">
                <a:latin typeface="华文细黑" pitchFamily="2" charset="-122"/>
                <a:ea typeface="华文细黑" pitchFamily="2" charset="-122"/>
              </a:rPr>
              <a:t>海水密度是海水</a:t>
            </a:r>
            <a:r>
              <a:rPr lang="zh-CN" altLang="en-US" sz="2800" b="1" dirty="0">
                <a:latin typeface="华文细黑" pitchFamily="2" charset="-122"/>
                <a:ea typeface="华文细黑" pitchFamily="2" charset="-122"/>
              </a:rPr>
              <a:t>温度、盐度、压力</a:t>
            </a:r>
            <a:r>
              <a:rPr lang="zh-CN" altLang="en-US" sz="2800" dirty="0">
                <a:latin typeface="华文细黑" pitchFamily="2" charset="-122"/>
                <a:ea typeface="华文细黑" pitchFamily="2" charset="-122"/>
              </a:rPr>
              <a:t>的函数。</a:t>
            </a:r>
          </a:p>
        </p:txBody>
      </p:sp>
      <p:sp>
        <p:nvSpPr>
          <p:cNvPr id="75779"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533581BC-B644-439E-8C7C-99EFA54B8200}" type="slidenum">
              <a:rPr lang="en-US" altLang="zh-CN" sz="1800">
                <a:solidFill>
                  <a:srgbClr val="000000"/>
                </a:solidFill>
              </a:rPr>
              <a:pPr eaLnBrk="1" hangingPunct="1">
                <a:spcBef>
                  <a:spcPct val="0"/>
                </a:spcBef>
                <a:buClrTx/>
                <a:buFontTx/>
                <a:buNone/>
              </a:pPr>
              <a:t>46</a:t>
            </a:fld>
            <a:endParaRPr lang="en-US" altLang="zh-CN" sz="1800">
              <a:solidFill>
                <a:srgbClr val="000000"/>
              </a:solidFill>
            </a:endParaRPr>
          </a:p>
        </p:txBody>
      </p:sp>
      <p:sp>
        <p:nvSpPr>
          <p:cNvPr id="75780" name="标题 1"/>
          <p:cNvSpPr>
            <a:spLocks noGrp="1"/>
          </p:cNvSpPr>
          <p:nvPr>
            <p:ph type="title"/>
          </p:nvPr>
        </p:nvSpPr>
        <p:spPr/>
        <p:txBody>
          <a:bodyPr/>
          <a:lstStyle/>
          <a:p>
            <a:endParaRPr lang="zh-CN" altLang="en-US" smtClean="0"/>
          </a:p>
        </p:txBody>
      </p:sp>
    </p:spTree>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4"/>
          <p:cNvSpPr>
            <a:spLocks noChangeArrowheads="1"/>
          </p:cNvSpPr>
          <p:nvPr/>
        </p:nvSpPr>
        <p:spPr bwMode="auto">
          <a:xfrm>
            <a:off x="820738" y="2900363"/>
            <a:ext cx="79740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rgbClr val="000000"/>
                </a:solidFill>
                <a:latin typeface="华文细黑" panose="02010600040101010101" pitchFamily="2" charset="-122"/>
                <a:ea typeface="华文细黑" panose="02010600040101010101" pitchFamily="2" charset="-122"/>
              </a:rPr>
              <a:t>赤道地区海水密度低，向两极则逐渐增大。</a:t>
            </a:r>
          </a:p>
        </p:txBody>
      </p:sp>
      <p:sp>
        <p:nvSpPr>
          <p:cNvPr id="35845" name="Rectangle 5"/>
          <p:cNvSpPr>
            <a:spLocks noChangeArrowheads="1"/>
          </p:cNvSpPr>
          <p:nvPr/>
        </p:nvSpPr>
        <p:spPr bwMode="auto">
          <a:xfrm>
            <a:off x="900113" y="246063"/>
            <a:ext cx="5905500" cy="519112"/>
          </a:xfrm>
          <a:prstGeom prst="rect">
            <a:avLst/>
          </a:prstGeom>
          <a:noFill/>
          <a:ln w="9525">
            <a:noFill/>
            <a:miter lim="800000"/>
            <a:headEnd/>
            <a:tailEnd/>
          </a:ln>
          <a:effectLst/>
        </p:spPr>
        <p:txBody>
          <a:bodyPr anchor="ctr">
            <a:spAutoFit/>
          </a:bodyPr>
          <a:lstStyle/>
          <a:p>
            <a:pPr eaLnBrk="1" hangingPunct="1">
              <a:defRPr/>
            </a:pPr>
            <a:r>
              <a:rPr lang="en-US" altLang="zh-CN" sz="2800" b="1" dirty="0">
                <a:solidFill>
                  <a:schemeClr val="tx2"/>
                </a:solidFill>
                <a:effectLst>
                  <a:outerShdw blurRad="38100" dist="38100" dir="2700000" algn="tl">
                    <a:srgbClr val="C0C0C0"/>
                  </a:outerShdw>
                </a:effectLst>
                <a:latin typeface="Arial" charset="0"/>
              </a:rPr>
              <a:t>1. </a:t>
            </a:r>
            <a:r>
              <a:rPr lang="zh-CN" altLang="en-US" sz="2800" b="1" dirty="0">
                <a:solidFill>
                  <a:schemeClr val="tx2"/>
                </a:solidFill>
                <a:effectLst>
                  <a:outerShdw blurRad="38100" dist="38100" dir="2700000" algn="tl">
                    <a:srgbClr val="C0C0C0"/>
                  </a:outerShdw>
                </a:effectLst>
                <a:latin typeface="Arial" charset="0"/>
              </a:rPr>
              <a:t>海水密度的特点及其分布</a:t>
            </a:r>
          </a:p>
        </p:txBody>
      </p:sp>
      <p:sp>
        <p:nvSpPr>
          <p:cNvPr id="77828" name="矩形 1"/>
          <p:cNvSpPr>
            <a:spLocks noChangeArrowheads="1"/>
          </p:cNvSpPr>
          <p:nvPr/>
        </p:nvSpPr>
        <p:spPr bwMode="auto">
          <a:xfrm>
            <a:off x="892175" y="1571625"/>
            <a:ext cx="7902575"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rgbClr val="000000"/>
                </a:solidFill>
                <a:latin typeface="华文细黑" panose="02010600040101010101" pitchFamily="2" charset="-122"/>
                <a:ea typeface="华文细黑" panose="02010600040101010101" pitchFamily="2" charset="-122"/>
              </a:rPr>
              <a:t>通常海水的密度随着其</a:t>
            </a:r>
            <a:r>
              <a:rPr lang="zh-CN" altLang="en-US" sz="2400" b="1">
                <a:solidFill>
                  <a:srgbClr val="FF0000"/>
                </a:solidFill>
                <a:latin typeface="华文细黑" panose="02010600040101010101" pitchFamily="2" charset="-122"/>
                <a:ea typeface="华文细黑" panose="02010600040101010101" pitchFamily="2" charset="-122"/>
              </a:rPr>
              <a:t>盐度和压力的增加、温度的降低而增大。</a:t>
            </a:r>
            <a:endParaRPr lang="en-US" altLang="zh-CN" sz="2400" b="1">
              <a:solidFill>
                <a:srgbClr val="FF0000"/>
              </a:solidFill>
              <a:latin typeface="华文细黑" panose="02010600040101010101" pitchFamily="2" charset="-122"/>
              <a:ea typeface="华文细黑" panose="02010600040101010101" pitchFamily="2" charset="-122"/>
            </a:endParaRPr>
          </a:p>
        </p:txBody>
      </p:sp>
      <p:sp>
        <p:nvSpPr>
          <p:cNvPr id="77829" name="Rectangle 4"/>
          <p:cNvSpPr>
            <a:spLocks noChangeArrowheads="1"/>
          </p:cNvSpPr>
          <p:nvPr/>
        </p:nvSpPr>
        <p:spPr bwMode="auto">
          <a:xfrm>
            <a:off x="820738" y="3933825"/>
            <a:ext cx="7974012"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rgbClr val="000000"/>
                </a:solidFill>
                <a:latin typeface="华文细黑" panose="02010600040101010101" pitchFamily="2" charset="-122"/>
                <a:ea typeface="华文细黑" panose="02010600040101010101" pitchFamily="2" charset="-122"/>
              </a:rPr>
              <a:t>表层海水密度的水平分布受海流的影响较大，有海流的地方，密度的水平差异比较大。</a:t>
            </a:r>
            <a:endParaRPr lang="zh-CN" altLang="en-US" sz="2400">
              <a:solidFill>
                <a:schemeClr val="tx1"/>
              </a:solidFill>
            </a:endParaRPr>
          </a:p>
          <a:p>
            <a:pPr eaLnBrk="1" hangingPunct="1">
              <a:lnSpc>
                <a:spcPct val="150000"/>
              </a:lnSpc>
              <a:spcBef>
                <a:spcPct val="0"/>
              </a:spcBef>
              <a:buClrTx/>
              <a:buFont typeface="Wingdings" panose="05000000000000000000" pitchFamily="2" charset="2"/>
              <a:buChar char="Ø"/>
            </a:pPr>
            <a:endParaRPr lang="zh-CN" altLang="en-US" sz="2400">
              <a:solidFill>
                <a:srgbClr val="000000"/>
              </a:solidFill>
              <a:latin typeface="华文细黑" panose="02010600040101010101" pitchFamily="2" charset="-122"/>
              <a:ea typeface="华文细黑" panose="02010600040101010101" pitchFamily="2" charset="-122"/>
            </a:endParaRPr>
          </a:p>
        </p:txBody>
      </p:sp>
    </p:spTree>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ChangeArrowheads="1"/>
          </p:cNvSpPr>
          <p:nvPr/>
        </p:nvSpPr>
        <p:spPr bwMode="auto">
          <a:xfrm>
            <a:off x="879475" y="1125538"/>
            <a:ext cx="8013700"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itchFamily="2" charset="2"/>
              <a:buChar char="v"/>
              <a:defRPr sz="2800">
                <a:solidFill>
                  <a:srgbClr val="254061"/>
                </a:solidFill>
                <a:latin typeface="Calibri" pitchFamily="34" charset="0"/>
                <a:ea typeface="宋体" pitchFamily="2" charset="-122"/>
              </a:defRPr>
            </a:lvl1pPr>
            <a:lvl2pPr marL="742950" indent="-285750">
              <a:spcBef>
                <a:spcPct val="20000"/>
              </a:spcBef>
              <a:buClr>
                <a:srgbClr val="31859C"/>
              </a:buClr>
              <a:buFont typeface="Wingdings 2" pitchFamily="18" charset="2"/>
              <a:buChar char=""/>
              <a:defRPr sz="2400">
                <a:solidFill>
                  <a:srgbClr val="254061"/>
                </a:solidFill>
                <a:latin typeface="Calibri" pitchFamily="34" charset="0"/>
                <a:ea typeface="宋体" pitchFamily="2" charset="-122"/>
              </a:defRPr>
            </a:lvl2pPr>
            <a:lvl3pPr marL="1143000" indent="-228600">
              <a:spcBef>
                <a:spcPct val="20000"/>
              </a:spcBef>
              <a:buClr>
                <a:srgbClr val="31859C"/>
              </a:buClr>
              <a:buFont typeface="Wingdings" pitchFamily="2" charset="2"/>
              <a:buChar char="Ø"/>
              <a:defRPr sz="2000">
                <a:solidFill>
                  <a:schemeClr val="tx1"/>
                </a:solidFill>
                <a:latin typeface="Calibri" pitchFamily="34" charset="0"/>
                <a:ea typeface="宋体" pitchFamily="2" charset="-122"/>
              </a:defRPr>
            </a:lvl3pPr>
            <a:lvl4pPr marL="1600200" indent="-228600">
              <a:spcBef>
                <a:spcPct val="20000"/>
              </a:spcBef>
              <a:buClr>
                <a:srgbClr val="215968"/>
              </a:buClr>
              <a:buFont typeface="Wingdings 2" pitchFamily="18" charset="2"/>
              <a:buChar char=""/>
              <a:defRPr sz="16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marL="342900" indent="-342900" eaLnBrk="1" hangingPunct="1">
              <a:lnSpc>
                <a:spcPct val="150000"/>
              </a:lnSpc>
              <a:spcBef>
                <a:spcPct val="50000"/>
              </a:spcBef>
              <a:buClrTx/>
              <a:buFont typeface="Wingdings" pitchFamily="2" charset="2"/>
              <a:buChar char="Ø"/>
              <a:defRPr/>
            </a:pPr>
            <a:r>
              <a:rPr lang="zh-CN" altLang="en-US" sz="2400" dirty="0" smtClean="0">
                <a:solidFill>
                  <a:srgbClr val="000000"/>
                </a:solidFill>
                <a:latin typeface="华文细黑" pitchFamily="2" charset="-122"/>
                <a:ea typeface="华文细黑" pitchFamily="2" charset="-122"/>
              </a:rPr>
              <a:t>赤道地区密度小，约有</a:t>
            </a:r>
            <a:r>
              <a:rPr lang="en-US" altLang="zh-CN" sz="2400" dirty="0" smtClean="0">
                <a:solidFill>
                  <a:srgbClr val="CC0000"/>
                </a:solidFill>
                <a:latin typeface="华文细黑" pitchFamily="2" charset="-122"/>
                <a:ea typeface="华文细黑" pitchFamily="2" charset="-122"/>
              </a:rPr>
              <a:t>1.0230</a:t>
            </a:r>
            <a:r>
              <a:rPr lang="zh-CN" altLang="en-US" sz="2400" dirty="0" smtClean="0">
                <a:solidFill>
                  <a:srgbClr val="000000"/>
                </a:solidFill>
                <a:latin typeface="华文细黑" pitchFamily="2" charset="-122"/>
                <a:ea typeface="华文细黑" pitchFamily="2" charset="-122"/>
              </a:rPr>
              <a:t>．由赤道向两极变大，可达到</a:t>
            </a:r>
            <a:r>
              <a:rPr lang="en-US" altLang="zh-CN" sz="2400" dirty="0" smtClean="0">
                <a:solidFill>
                  <a:srgbClr val="CC0000"/>
                </a:solidFill>
                <a:latin typeface="华文细黑" pitchFamily="2" charset="-122"/>
                <a:ea typeface="华文细黑" pitchFamily="2" charset="-122"/>
              </a:rPr>
              <a:t>1.0270</a:t>
            </a:r>
            <a:r>
              <a:rPr lang="zh-CN" altLang="en-US" sz="2400" dirty="0" smtClean="0">
                <a:solidFill>
                  <a:srgbClr val="000000"/>
                </a:solidFill>
                <a:latin typeface="华文细黑" pitchFamily="2" charset="-122"/>
                <a:ea typeface="华文细黑" pitchFamily="2" charset="-122"/>
              </a:rPr>
              <a:t>以上。</a:t>
            </a:r>
            <a:endParaRPr lang="en-US" altLang="zh-CN" sz="2400" dirty="0" smtClean="0">
              <a:solidFill>
                <a:srgbClr val="000000"/>
              </a:solidFill>
              <a:latin typeface="华文细黑" pitchFamily="2" charset="-122"/>
              <a:ea typeface="华文细黑" pitchFamily="2" charset="-122"/>
            </a:endParaRPr>
          </a:p>
          <a:p>
            <a:pPr marL="342900" indent="-342900" eaLnBrk="1" hangingPunct="1">
              <a:lnSpc>
                <a:spcPct val="150000"/>
              </a:lnSpc>
              <a:spcBef>
                <a:spcPct val="50000"/>
              </a:spcBef>
              <a:buClrTx/>
              <a:buFont typeface="Wingdings" pitchFamily="2" charset="2"/>
              <a:buChar char="Ø"/>
              <a:defRPr/>
            </a:pPr>
            <a:r>
              <a:rPr lang="zh-CN" altLang="en-US" sz="2400" dirty="0" smtClean="0">
                <a:solidFill>
                  <a:srgbClr val="000000"/>
                </a:solidFill>
                <a:latin typeface="华文细黑" pitchFamily="2" charset="-122"/>
                <a:ea typeface="华文细黑" pitchFamily="2" charset="-122"/>
              </a:rPr>
              <a:t>海水密度随深度的增大向下</a:t>
            </a:r>
            <a:r>
              <a:rPr lang="zh-CN" altLang="en-US" sz="2400" dirty="0" smtClean="0">
                <a:solidFill>
                  <a:srgbClr val="FF0000"/>
                </a:solidFill>
                <a:latin typeface="华文细黑" pitchFamily="2" charset="-122"/>
                <a:ea typeface="华文细黑" pitchFamily="2" charset="-122"/>
              </a:rPr>
              <a:t>递增</a:t>
            </a:r>
            <a:r>
              <a:rPr lang="zh-CN" altLang="en-US" sz="2400" dirty="0" smtClean="0">
                <a:solidFill>
                  <a:srgbClr val="000000"/>
                </a:solidFill>
                <a:latin typeface="华文细黑" pitchFamily="2" charset="-122"/>
                <a:ea typeface="华文细黑" pitchFamily="2" charset="-122"/>
              </a:rPr>
              <a:t>。约从</a:t>
            </a:r>
            <a:r>
              <a:rPr lang="en-US" altLang="zh-CN" sz="2400" dirty="0" smtClean="0">
                <a:solidFill>
                  <a:srgbClr val="000000"/>
                </a:solidFill>
                <a:latin typeface="华文细黑" pitchFamily="2" charset="-122"/>
                <a:ea typeface="华文细黑" pitchFamily="2" charset="-122"/>
              </a:rPr>
              <a:t>1500</a:t>
            </a:r>
            <a:r>
              <a:rPr lang="zh-CN" altLang="en-US" sz="2400" dirty="0" smtClean="0">
                <a:solidFill>
                  <a:srgbClr val="000000"/>
                </a:solidFill>
                <a:latin typeface="华文细黑" pitchFamily="2" charset="-122"/>
                <a:ea typeface="华文细黑" pitchFamily="2" charset="-122"/>
              </a:rPr>
              <a:t>米深度开始，变化越来越小</a:t>
            </a:r>
            <a:r>
              <a:rPr lang="zh-CN" altLang="en-US" sz="2400" dirty="0">
                <a:solidFill>
                  <a:srgbClr val="000000"/>
                </a:solidFill>
                <a:latin typeface="华文细黑" pitchFamily="2" charset="-122"/>
                <a:ea typeface="华文细黑" pitchFamily="2" charset="-122"/>
              </a:rPr>
              <a:t>。</a:t>
            </a:r>
            <a:endParaRPr lang="en-US" altLang="zh-CN" sz="2400" dirty="0" smtClean="0">
              <a:solidFill>
                <a:srgbClr val="000000"/>
              </a:solidFill>
              <a:latin typeface="华文细黑" pitchFamily="2" charset="-122"/>
              <a:ea typeface="华文细黑" pitchFamily="2" charset="-122"/>
            </a:endParaRPr>
          </a:p>
          <a:p>
            <a:pPr eaLnBrk="1" hangingPunct="1">
              <a:spcBef>
                <a:spcPct val="50000"/>
              </a:spcBef>
              <a:buClrTx/>
              <a:buFontTx/>
              <a:buNone/>
              <a:defRPr/>
            </a:pPr>
            <a:endParaRPr lang="en-US" altLang="zh-CN" sz="2400" dirty="0" smtClean="0">
              <a:solidFill>
                <a:srgbClr val="000000"/>
              </a:solidFill>
              <a:latin typeface="华文细黑" pitchFamily="2" charset="-122"/>
              <a:ea typeface="华文细黑" pitchFamily="2" charset="-122"/>
            </a:endParaRPr>
          </a:p>
        </p:txBody>
      </p:sp>
      <p:sp>
        <p:nvSpPr>
          <p:cNvPr id="78851" name="标题 1"/>
          <p:cNvSpPr>
            <a:spLocks noGrp="1"/>
          </p:cNvSpPr>
          <p:nvPr>
            <p:ph type="title"/>
          </p:nvPr>
        </p:nvSpPr>
        <p:spPr/>
        <p:txBody>
          <a:bodyPr/>
          <a:lstStyle/>
          <a:p>
            <a:r>
              <a:rPr lang="zh-CN" altLang="en-US" smtClean="0">
                <a:ea typeface="华文新魏" panose="02010800040101010101" pitchFamily="2" charset="-122"/>
              </a:rPr>
              <a:t>密度变化</a:t>
            </a:r>
            <a:endParaRPr lang="zh-CN" altLang="en-US" smtClean="0"/>
          </a:p>
        </p:txBody>
      </p:sp>
      <p:sp>
        <p:nvSpPr>
          <p:cNvPr id="7885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6AF5B629-42FE-4270-92D5-1FFA3832AD62}" type="slidenum">
              <a:rPr lang="en-US" altLang="zh-CN" sz="1800">
                <a:solidFill>
                  <a:srgbClr val="000000"/>
                </a:solidFill>
              </a:rPr>
              <a:pPr eaLnBrk="1" hangingPunct="1">
                <a:spcBef>
                  <a:spcPct val="0"/>
                </a:spcBef>
                <a:buClrTx/>
                <a:buFontTx/>
                <a:buNone/>
              </a:pPr>
              <a:t>48</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图片 6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663" y="1196975"/>
            <a:ext cx="9059862"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标题 1"/>
          <p:cNvSpPr>
            <a:spLocks noGrp="1"/>
          </p:cNvSpPr>
          <p:nvPr>
            <p:ph type="title"/>
          </p:nvPr>
        </p:nvSpPr>
        <p:spPr/>
        <p:txBody>
          <a:bodyPr/>
          <a:lstStyle/>
          <a:p>
            <a:r>
              <a:rPr lang="zh-CN" altLang="en-US" b="0" smtClean="0">
                <a:ea typeface="华文新魏" panose="02010800040101010101" pitchFamily="2" charset="-122"/>
              </a:rPr>
              <a:t>密度变化</a:t>
            </a:r>
            <a:endParaRPr lang="zh-CN" altLang="en-US" b="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4BECE62-8441-42DB-8F17-00C5B2E6B58D}" type="slidenum">
              <a:rPr lang="en-US" altLang="zh-CN" sz="1800">
                <a:solidFill>
                  <a:srgbClr val="000000"/>
                </a:solidFill>
              </a:rPr>
              <a:pPr eaLnBrk="1" hangingPunct="1">
                <a:spcBef>
                  <a:spcPct val="0"/>
                </a:spcBef>
                <a:buClrTx/>
                <a:buFontTx/>
                <a:buNone/>
              </a:pPr>
              <a:t>5</a:t>
            </a:fld>
            <a:endParaRPr lang="en-US" altLang="zh-CN" sz="1800">
              <a:solidFill>
                <a:srgbClr val="000000"/>
              </a:solidFill>
            </a:endParaRPr>
          </a:p>
        </p:txBody>
      </p:sp>
      <p:sp>
        <p:nvSpPr>
          <p:cNvPr id="22532" name="标题 8"/>
          <p:cNvSpPr>
            <a:spLocks noGrp="1"/>
          </p:cNvSpPr>
          <p:nvPr>
            <p:ph type="ctrTitle"/>
          </p:nvPr>
        </p:nvSpPr>
        <p:spPr/>
        <p:txBody>
          <a:bodyPr/>
          <a:lstStyle/>
          <a:p>
            <a:pPr algn="ctr" eaLnBrk="1" hangingPunct="1"/>
            <a:r>
              <a:rPr lang="zh-CN" altLang="en-US" b="1" dirty="0" smtClean="0">
                <a:solidFill>
                  <a:srgbClr val="0000FF"/>
                </a:solidFill>
              </a:rPr>
              <a:t>一、海水温度及其测量</a:t>
            </a:r>
            <a:endParaRPr lang="zh-CN" altLang="en-US" dirty="0" smtClean="0"/>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pic>
        <p:nvPicPr>
          <p:cNvPr id="22534" name="音频 1">
            <a:hlinkClick r:id="" action="ppaction://media"/>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24100"/>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z="2800" b="1" dirty="0">
                <a:solidFill>
                  <a:schemeClr val="tx2"/>
                </a:solidFill>
                <a:effectLst>
                  <a:outerShdw blurRad="38100" dist="38100" dir="2700000" algn="tl">
                    <a:srgbClr val="C0C0C0"/>
                  </a:outerShdw>
                </a:effectLst>
                <a:latin typeface="Arial" charset="0"/>
                <a:cs typeface="+mn-cs"/>
              </a:rPr>
              <a:t>2. </a:t>
            </a:r>
            <a:r>
              <a:rPr lang="zh-CN" altLang="en-US" sz="2800" b="1" dirty="0">
                <a:solidFill>
                  <a:schemeClr val="tx2"/>
                </a:solidFill>
                <a:effectLst>
                  <a:outerShdw blurRad="38100" dist="38100" dir="2700000" algn="tl">
                    <a:srgbClr val="C0C0C0"/>
                  </a:outerShdw>
                </a:effectLst>
                <a:latin typeface="Arial" charset="0"/>
                <a:cs typeface="+mn-cs"/>
              </a:rPr>
              <a:t>海水密度的测定</a:t>
            </a:r>
          </a:p>
        </p:txBody>
      </p:sp>
      <p:sp>
        <p:nvSpPr>
          <p:cNvPr id="81923" name="Rectangle 5"/>
          <p:cNvSpPr>
            <a:spLocks noChangeArrowheads="1"/>
          </p:cNvSpPr>
          <p:nvPr/>
        </p:nvSpPr>
        <p:spPr bwMode="auto">
          <a:xfrm>
            <a:off x="757238" y="1357313"/>
            <a:ext cx="417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1</a:t>
            </a:r>
            <a:r>
              <a:rPr lang="zh-CN" altLang="en-US">
                <a:solidFill>
                  <a:schemeClr val="tx1"/>
                </a:solidFill>
                <a:latin typeface="Arial" panose="020B0604020202020204" pitchFamily="34" charset="0"/>
              </a:rPr>
              <a:t>）海洋表层密度的测定  </a:t>
            </a:r>
          </a:p>
        </p:txBody>
      </p:sp>
      <p:sp>
        <p:nvSpPr>
          <p:cNvPr id="81924" name="Rectangle 6"/>
          <p:cNvSpPr>
            <a:spLocks noChangeArrowheads="1"/>
          </p:cNvSpPr>
          <p:nvPr/>
        </p:nvSpPr>
        <p:spPr bwMode="auto">
          <a:xfrm>
            <a:off x="792163" y="1997075"/>
            <a:ext cx="7920037"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en-US" altLang="zh-CN" sz="2400">
                <a:solidFill>
                  <a:schemeClr val="tx1"/>
                </a:solidFill>
                <a:latin typeface="Arial" panose="020B0604020202020204" pitchFamily="34" charset="0"/>
              </a:rPr>
              <a:t>Knudsen</a:t>
            </a:r>
            <a:r>
              <a:rPr lang="zh-CN" altLang="en-US" sz="2400">
                <a:solidFill>
                  <a:schemeClr val="tx1"/>
                </a:solidFill>
                <a:latin typeface="Arial" panose="020B0604020202020204" pitchFamily="34" charset="0"/>
              </a:rPr>
              <a:t>（</a:t>
            </a:r>
            <a:r>
              <a:rPr lang="en-US" altLang="zh-CN" sz="2400">
                <a:solidFill>
                  <a:schemeClr val="tx1"/>
                </a:solidFill>
                <a:latin typeface="Arial" panose="020B0604020202020204" pitchFamily="34" charset="0"/>
              </a:rPr>
              <a:t>1902</a:t>
            </a:r>
            <a:r>
              <a:rPr lang="zh-CN" altLang="en-US" sz="2400">
                <a:solidFill>
                  <a:schemeClr val="tx1"/>
                </a:solidFill>
                <a:latin typeface="Arial" panose="020B0604020202020204" pitchFamily="34" charset="0"/>
              </a:rPr>
              <a:t>）发现在一大气压下，温度为</a:t>
            </a:r>
            <a:r>
              <a:rPr lang="en-US" altLang="zh-CN" sz="2400">
                <a:solidFill>
                  <a:schemeClr val="tx1"/>
                </a:solidFill>
                <a:latin typeface="Arial" panose="020B0604020202020204" pitchFamily="34" charset="0"/>
              </a:rPr>
              <a:t>0℃</a:t>
            </a:r>
            <a:r>
              <a:rPr lang="zh-CN" altLang="en-US" sz="2400">
                <a:solidFill>
                  <a:schemeClr val="tx1"/>
                </a:solidFill>
                <a:latin typeface="Arial" panose="020B0604020202020204" pitchFamily="34" charset="0"/>
              </a:rPr>
              <a:t>海水密度</a:t>
            </a:r>
            <a:r>
              <a:rPr lang="en-US" altLang="zh-CN" sz="2400">
                <a:solidFill>
                  <a:srgbClr val="000000"/>
                </a:solidFill>
                <a:latin typeface="Times New Roman" panose="02020603050405020304" pitchFamily="18" charset="0"/>
              </a:rPr>
              <a:t>σ</a:t>
            </a:r>
            <a:r>
              <a:rPr lang="en-US" altLang="zh-CN" sz="2400" baseline="-30000">
                <a:solidFill>
                  <a:srgbClr val="000000"/>
                </a:solidFill>
                <a:latin typeface="Times New Roman" panose="02020603050405020304" pitchFamily="18" charset="0"/>
              </a:rPr>
              <a:t>0</a:t>
            </a:r>
            <a:r>
              <a:rPr lang="zh-CN" altLang="en-US" sz="2400">
                <a:solidFill>
                  <a:schemeClr val="tx1"/>
                </a:solidFill>
                <a:latin typeface="Arial" panose="020B0604020202020204" pitchFamily="34" charset="0"/>
              </a:rPr>
              <a:t>为盐度的函数。关系式： </a:t>
            </a:r>
          </a:p>
        </p:txBody>
      </p:sp>
      <p:graphicFrame>
        <p:nvGraphicFramePr>
          <p:cNvPr id="81925" name="Object 7"/>
          <p:cNvGraphicFramePr>
            <a:graphicFrameLocks noChangeAspect="1"/>
          </p:cNvGraphicFramePr>
          <p:nvPr/>
        </p:nvGraphicFramePr>
        <p:xfrm>
          <a:off x="1109663" y="3265488"/>
          <a:ext cx="7058025" cy="523875"/>
        </p:xfrm>
        <a:graphic>
          <a:graphicData uri="http://schemas.openxmlformats.org/presentationml/2006/ole">
            <mc:AlternateContent xmlns:mc="http://schemas.openxmlformats.org/markup-compatibility/2006">
              <mc:Choice xmlns:v="urn:schemas-microsoft-com:vml" Requires="v">
                <p:oleObj spid="_x0000_s81930" name="Equation" r:id="rId4" imgW="3213100" imgH="241300" progId="Equation.DSMT4">
                  <p:embed/>
                </p:oleObj>
              </mc:Choice>
              <mc:Fallback>
                <p:oleObj name="Equation" r:id="rId4" imgW="3213100" imgH="2413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63" y="3265488"/>
                        <a:ext cx="7058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2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D4573F97-73E0-4CC4-BD75-08D025FB8667}" type="slidenum">
              <a:rPr lang="en-US" altLang="zh-CN" sz="1800">
                <a:solidFill>
                  <a:srgbClr val="000000"/>
                </a:solidFill>
              </a:rPr>
              <a:pPr eaLnBrk="1" hangingPunct="1">
                <a:spcBef>
                  <a:spcPct val="0"/>
                </a:spcBef>
                <a:buClrTx/>
                <a:buFontTx/>
                <a:buNone/>
              </a:pPr>
              <a:t>50</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9"/>
          <p:cNvSpPr>
            <a:spLocks noChangeArrowheads="1"/>
          </p:cNvSpPr>
          <p:nvPr/>
        </p:nvSpPr>
        <p:spPr bwMode="auto">
          <a:xfrm>
            <a:off x="1042988" y="2779713"/>
            <a:ext cx="23383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a:solidFill>
                  <a:schemeClr val="tx1"/>
                </a:solidFill>
                <a:latin typeface="Arial" panose="020B0604020202020204" pitchFamily="34" charset="0"/>
              </a:rPr>
              <a:t>海水状态方程：</a:t>
            </a:r>
          </a:p>
        </p:txBody>
      </p:sp>
      <p:sp>
        <p:nvSpPr>
          <p:cNvPr id="83971" name="Rectangle 10"/>
          <p:cNvSpPr>
            <a:spLocks noChangeArrowheads="1"/>
          </p:cNvSpPr>
          <p:nvPr/>
        </p:nvSpPr>
        <p:spPr bwMode="auto">
          <a:xfrm>
            <a:off x="971550" y="4646613"/>
            <a:ext cx="7848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sz="2400">
                <a:solidFill>
                  <a:schemeClr val="tx1"/>
                </a:solidFill>
                <a:latin typeface="Times New Roman" panose="02020603050405020304" pitchFamily="18" charset="0"/>
              </a:rPr>
              <a:t>公式适应范围：盐度</a:t>
            </a:r>
            <a:r>
              <a:rPr lang="en-US" altLang="zh-CN" sz="2400">
                <a:solidFill>
                  <a:schemeClr val="tx1"/>
                </a:solidFill>
                <a:latin typeface="Times New Roman" panose="02020603050405020304" pitchFamily="18" charset="0"/>
              </a:rPr>
              <a:t>0</a:t>
            </a:r>
            <a:r>
              <a:rPr lang="zh-CN" altLang="en-US" sz="2400">
                <a:solidFill>
                  <a:schemeClr val="tx1"/>
                </a:solidFill>
                <a:latin typeface="Times New Roman" panose="02020603050405020304" pitchFamily="18" charset="0"/>
              </a:rPr>
              <a:t>～</a:t>
            </a:r>
            <a:r>
              <a:rPr lang="en-US" altLang="zh-CN" sz="2400">
                <a:solidFill>
                  <a:schemeClr val="tx1"/>
                </a:solidFill>
                <a:latin typeface="Times New Roman" panose="02020603050405020304" pitchFamily="18" charset="0"/>
              </a:rPr>
              <a:t>42</a:t>
            </a:r>
            <a:r>
              <a:rPr lang="zh-CN" altLang="en-US" sz="2400">
                <a:solidFill>
                  <a:schemeClr val="tx1"/>
                </a:solidFill>
                <a:latin typeface="Times New Roman" panose="02020603050405020304" pitchFamily="18" charset="0"/>
              </a:rPr>
              <a:t>，温度</a:t>
            </a:r>
            <a:r>
              <a:rPr lang="en-US" altLang="zh-CN" sz="2400">
                <a:solidFill>
                  <a:schemeClr val="tx1"/>
                </a:solidFill>
                <a:latin typeface="Times New Roman" panose="02020603050405020304" pitchFamily="18" charset="0"/>
              </a:rPr>
              <a:t>2 ~ 40℃</a:t>
            </a:r>
            <a:r>
              <a:rPr lang="zh-CN" altLang="en-US" sz="2400">
                <a:solidFill>
                  <a:schemeClr val="tx1"/>
                </a:solidFill>
                <a:latin typeface="Times New Roman" panose="02020603050405020304" pitchFamily="18" charset="0"/>
              </a:rPr>
              <a:t>，压强</a:t>
            </a:r>
            <a:r>
              <a:rPr lang="en-US" altLang="zh-CN" sz="2400">
                <a:solidFill>
                  <a:schemeClr val="tx1"/>
                </a:solidFill>
                <a:latin typeface="Times New Roman" panose="02020603050405020304" pitchFamily="18" charset="0"/>
              </a:rPr>
              <a:t>0 ~ 100 Mpa</a:t>
            </a:r>
            <a:r>
              <a:rPr lang="zh-CN" altLang="en-US" sz="2400">
                <a:solidFill>
                  <a:schemeClr val="tx1"/>
                </a:solidFill>
                <a:latin typeface="Times New Roman" panose="02020603050405020304" pitchFamily="18" charset="0"/>
              </a:rPr>
              <a:t>。密度单位</a:t>
            </a:r>
            <a:r>
              <a:rPr lang="en-US" altLang="zh-CN" sz="2400" i="1">
                <a:solidFill>
                  <a:schemeClr val="tx1"/>
                </a:solidFill>
                <a:latin typeface="Times New Roman" panose="02020603050405020304" pitchFamily="18" charset="0"/>
              </a:rPr>
              <a:t>kg</a:t>
            </a:r>
            <a:r>
              <a:rPr lang="zh-CN" altLang="en-US" sz="2400">
                <a:solidFill>
                  <a:schemeClr val="tx1"/>
                </a:solidFill>
                <a:latin typeface="Times New Roman" panose="02020603050405020304" pitchFamily="18" charset="0"/>
              </a:rPr>
              <a:t>／</a:t>
            </a:r>
            <a:r>
              <a:rPr lang="en-US" altLang="zh-CN" sz="2400" i="1">
                <a:solidFill>
                  <a:srgbClr val="000000"/>
                </a:solidFill>
                <a:latin typeface="Times New Roman" panose="02020603050405020304" pitchFamily="18" charset="0"/>
              </a:rPr>
              <a:t>m</a:t>
            </a:r>
            <a:r>
              <a:rPr lang="en-US" altLang="zh-CN" sz="2400" baseline="30000">
                <a:solidFill>
                  <a:srgbClr val="000000"/>
                </a:solidFill>
                <a:latin typeface="Times New Roman" panose="02020603050405020304" pitchFamily="18" charset="0"/>
              </a:rPr>
              <a:t>3</a:t>
            </a:r>
            <a:r>
              <a:rPr lang="en-US" altLang="zh-CN" sz="2400" i="1">
                <a:solidFill>
                  <a:schemeClr val="tx1"/>
                </a:solidFill>
                <a:latin typeface="Times New Roman" panose="02020603050405020304" pitchFamily="18" charset="0"/>
              </a:rPr>
              <a:t> </a:t>
            </a:r>
            <a:r>
              <a:rPr lang="zh-CN" altLang="en-US" sz="2400">
                <a:solidFill>
                  <a:schemeClr val="tx1"/>
                </a:solidFill>
                <a:latin typeface="Times New Roman" panose="02020603050405020304" pitchFamily="18" charset="0"/>
              </a:rPr>
              <a:t>，温度</a:t>
            </a:r>
            <a:r>
              <a:rPr lang="en-US" altLang="zh-CN" sz="2400" i="1">
                <a:solidFill>
                  <a:schemeClr val="tx1"/>
                </a:solidFill>
                <a:latin typeface="Times New Roman" panose="02020603050405020304" pitchFamily="18" charset="0"/>
              </a:rPr>
              <a:t>t</a:t>
            </a:r>
            <a:r>
              <a:rPr lang="zh-CN" altLang="en-US" sz="2400">
                <a:solidFill>
                  <a:schemeClr val="tx1"/>
                </a:solidFill>
                <a:latin typeface="Times New Roman" panose="02020603050405020304" pitchFamily="18" charset="0"/>
              </a:rPr>
              <a:t>单位为℃，压强</a:t>
            </a:r>
            <a:r>
              <a:rPr lang="en-US" altLang="zh-CN" sz="2400" i="1">
                <a:solidFill>
                  <a:schemeClr val="tx1"/>
                </a:solidFill>
                <a:latin typeface="Times New Roman" panose="02020603050405020304" pitchFamily="18" charset="0"/>
              </a:rPr>
              <a:t>P</a:t>
            </a:r>
            <a:r>
              <a:rPr lang="zh-CN" altLang="en-US" sz="2400">
                <a:solidFill>
                  <a:schemeClr val="tx1"/>
                </a:solidFill>
                <a:latin typeface="Times New Roman" panose="02020603050405020304" pitchFamily="18" charset="0"/>
              </a:rPr>
              <a:t>单位</a:t>
            </a:r>
            <a:r>
              <a:rPr lang="en-US" altLang="zh-CN" sz="2400">
                <a:solidFill>
                  <a:schemeClr val="tx1"/>
                </a:solidFill>
                <a:latin typeface="Times New Roman" panose="02020603050405020304" pitchFamily="18" charset="0"/>
              </a:rPr>
              <a:t>Mpa</a:t>
            </a:r>
            <a:r>
              <a:rPr lang="zh-CN" altLang="en-US" sz="2400">
                <a:solidFill>
                  <a:schemeClr val="tx1"/>
                </a:solidFill>
                <a:latin typeface="Times New Roman" panose="02020603050405020304" pitchFamily="18" charset="0"/>
              </a:rPr>
              <a:t>。 </a:t>
            </a:r>
          </a:p>
        </p:txBody>
      </p:sp>
      <p:sp>
        <p:nvSpPr>
          <p:cNvPr id="839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B834BF25-5584-4517-8D89-F4109330585F}" type="slidenum">
              <a:rPr lang="en-US" altLang="zh-CN" sz="1800">
                <a:solidFill>
                  <a:srgbClr val="000000"/>
                </a:solidFill>
              </a:rPr>
              <a:pPr eaLnBrk="1" hangingPunct="1">
                <a:spcBef>
                  <a:spcPct val="0"/>
                </a:spcBef>
                <a:buClrTx/>
                <a:buFontTx/>
                <a:buNone/>
              </a:pPr>
              <a:t>51</a:t>
            </a:fld>
            <a:endParaRPr lang="en-US" altLang="zh-CN" sz="1800">
              <a:solidFill>
                <a:srgbClr val="000000"/>
              </a:solidFill>
            </a:endParaRPr>
          </a:p>
        </p:txBody>
      </p:sp>
      <p:sp>
        <p:nvSpPr>
          <p:cNvPr id="83973" name="Rectangle 9"/>
          <p:cNvSpPr>
            <a:spLocks noChangeArrowheads="1"/>
          </p:cNvSpPr>
          <p:nvPr/>
        </p:nvSpPr>
        <p:spPr bwMode="auto">
          <a:xfrm>
            <a:off x="884238" y="1125538"/>
            <a:ext cx="46926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2</a:t>
            </a:r>
            <a:r>
              <a:rPr lang="zh-CN" altLang="en-US">
                <a:solidFill>
                  <a:schemeClr val="tx1"/>
                </a:solidFill>
                <a:latin typeface="Arial" panose="020B0604020202020204" pitchFamily="34" charset="0"/>
              </a:rPr>
              <a:t>）海洋表层以下密度的测定</a:t>
            </a:r>
          </a:p>
        </p:txBody>
      </p:sp>
      <p:sp>
        <p:nvSpPr>
          <p:cNvPr id="83974" name="Rectangle 10"/>
          <p:cNvSpPr>
            <a:spLocks noChangeArrowheads="1"/>
          </p:cNvSpPr>
          <p:nvPr/>
        </p:nvSpPr>
        <p:spPr bwMode="auto">
          <a:xfrm>
            <a:off x="971550" y="1804988"/>
            <a:ext cx="77184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solidFill>
                  <a:schemeClr val="tx1"/>
                </a:solidFill>
                <a:latin typeface="Arial" panose="020B0604020202020204" pitchFamily="34" charset="0"/>
              </a:rPr>
              <a:t>方法：一般采用数值计算的方法求得不同深度的海水密度。 </a:t>
            </a:r>
          </a:p>
        </p:txBody>
      </p:sp>
      <p:sp>
        <p:nvSpPr>
          <p:cNvPr id="10" name="Rectangle 9"/>
          <p:cNvSpPr>
            <a:spLocks noRot="1" noChangeAspect="1" noMove="1" noResize="1" noEditPoints="1" noAdjustHandles="1" noChangeArrowheads="1" noChangeShapeType="1" noTextEdit="1"/>
          </p:cNvSpPr>
          <p:nvPr/>
        </p:nvSpPr>
        <p:spPr bwMode="auto">
          <a:xfrm>
            <a:off x="683568" y="3424977"/>
            <a:ext cx="5837239" cy="844014"/>
          </a:xfrm>
          <a:prstGeom prst="rect">
            <a:avLst/>
          </a:prstGeom>
          <a:blipFill>
            <a:blip r:embed="rId3"/>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a:noFill/>
              </a:rPr>
              <a:t> </a:t>
            </a:r>
          </a:p>
        </p:txBody>
      </p:sp>
    </p:spTree>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9"/>
          <p:cNvSpPr>
            <a:spLocks noChangeArrowheads="1"/>
          </p:cNvSpPr>
          <p:nvPr/>
        </p:nvSpPr>
        <p:spPr bwMode="auto">
          <a:xfrm>
            <a:off x="884238" y="1123950"/>
            <a:ext cx="2540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a:solidFill>
                  <a:schemeClr val="tx1"/>
                </a:solidFill>
                <a:latin typeface="Arial" panose="020B0604020202020204" pitchFamily="34" charset="0"/>
              </a:rPr>
              <a:t>3</a:t>
            </a:r>
            <a:r>
              <a:rPr lang="zh-CN" altLang="en-US">
                <a:solidFill>
                  <a:schemeClr val="tx1"/>
                </a:solidFill>
                <a:latin typeface="Arial" panose="020B0604020202020204" pitchFamily="34" charset="0"/>
              </a:rPr>
              <a:t>）比重计测定</a:t>
            </a:r>
          </a:p>
        </p:txBody>
      </p:sp>
      <p:sp>
        <p:nvSpPr>
          <p:cNvPr id="86019" name="矩形 1"/>
          <p:cNvSpPr>
            <a:spLocks noChangeArrowheads="1"/>
          </p:cNvSpPr>
          <p:nvPr/>
        </p:nvSpPr>
        <p:spPr bwMode="auto">
          <a:xfrm>
            <a:off x="971550" y="2106613"/>
            <a:ext cx="7777163"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Tx/>
              <a:buNone/>
            </a:pPr>
            <a:r>
              <a:rPr lang="zh-CN" altLang="en-US" sz="2400">
                <a:solidFill>
                  <a:schemeClr val="tx1"/>
                </a:solidFill>
                <a:latin typeface="Arial" panose="020B0604020202020204" pitchFamily="34" charset="0"/>
              </a:rPr>
              <a:t>海水的</a:t>
            </a:r>
            <a:r>
              <a:rPr lang="zh-CN" altLang="en-US" sz="2400">
                <a:solidFill>
                  <a:schemeClr val="tx1"/>
                </a:solidFill>
              </a:rPr>
              <a:t>密度与在标准大气压下，</a:t>
            </a:r>
            <a:r>
              <a:rPr lang="en-US" altLang="zh-CN" sz="2400">
                <a:solidFill>
                  <a:schemeClr val="tx1"/>
                </a:solidFill>
              </a:rPr>
              <a:t>3.98℃</a:t>
            </a:r>
            <a:r>
              <a:rPr lang="zh-CN" altLang="en-US" sz="2400">
                <a:solidFill>
                  <a:schemeClr val="tx1"/>
                </a:solidFill>
              </a:rPr>
              <a:t>时纯</a:t>
            </a:r>
            <a:r>
              <a:rPr lang="en-US" altLang="zh-CN" sz="2400">
                <a:solidFill>
                  <a:schemeClr val="tx1"/>
                </a:solidFill>
              </a:rPr>
              <a:t>H</a:t>
            </a:r>
            <a:r>
              <a:rPr lang="en-US" altLang="zh-CN" sz="2400" baseline="-25000">
                <a:solidFill>
                  <a:schemeClr val="tx1"/>
                </a:solidFill>
              </a:rPr>
              <a:t>2</a:t>
            </a:r>
            <a:r>
              <a:rPr lang="en-US" altLang="zh-CN" sz="2400">
                <a:solidFill>
                  <a:schemeClr val="tx1"/>
                </a:solidFill>
              </a:rPr>
              <a:t>O</a:t>
            </a:r>
            <a:r>
              <a:rPr lang="zh-CN" altLang="en-US" sz="2400">
                <a:solidFill>
                  <a:schemeClr val="tx1"/>
                </a:solidFill>
              </a:rPr>
              <a:t>的密度（</a:t>
            </a:r>
            <a:r>
              <a:rPr lang="en-US" altLang="zh-CN" sz="2400">
                <a:solidFill>
                  <a:schemeClr val="tx1"/>
                </a:solidFill>
              </a:rPr>
              <a:t>999.972 kg/m</a:t>
            </a:r>
            <a:r>
              <a:rPr lang="en-US" altLang="zh-CN" sz="2400" baseline="30000">
                <a:solidFill>
                  <a:schemeClr val="tx1"/>
                </a:solidFill>
              </a:rPr>
              <a:t>3</a:t>
            </a:r>
            <a:r>
              <a:rPr lang="zh-CN" altLang="en-US" sz="2400">
                <a:solidFill>
                  <a:schemeClr val="tx1"/>
                </a:solidFill>
              </a:rPr>
              <a:t>）的比值。</a:t>
            </a:r>
            <a:endParaRPr lang="zh-CN" altLang="en-US" sz="2400">
              <a:solidFill>
                <a:schemeClr val="tx1"/>
              </a:solidFill>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6"/>
          <p:cNvPicPr>
            <a:picLocks noChangeAspect="1" noChangeArrowheads="1"/>
          </p:cNvPicPr>
          <p:nvPr/>
        </p:nvPicPr>
        <p:blipFill>
          <a:blip r:embed="rId3">
            <a:extLst>
              <a:ext uri="{28A0092B-C50C-407E-A947-70E740481C1C}">
                <a14:useLocalDpi xmlns:a14="http://schemas.microsoft.com/office/drawing/2010/main" val="0"/>
              </a:ext>
            </a:extLst>
          </a:blip>
          <a:srcRect b="11002"/>
          <a:stretch>
            <a:fillRect/>
          </a:stretch>
        </p:blipFill>
        <p:spPr bwMode="auto">
          <a:xfrm>
            <a:off x="-30163" y="981075"/>
            <a:ext cx="9066213" cy="449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3" name="Rectangle 2"/>
          <p:cNvSpPr>
            <a:spLocks noGrp="1" noChangeArrowheads="1"/>
          </p:cNvSpPr>
          <p:nvPr>
            <p:ph type="title"/>
          </p:nvPr>
        </p:nvSpPr>
        <p:spPr>
          <a:xfrm>
            <a:off x="827088" y="115888"/>
            <a:ext cx="7772400" cy="739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小结：海水的性质</a:t>
            </a:r>
          </a:p>
        </p:txBody>
      </p:sp>
      <p:graphicFrame>
        <p:nvGraphicFramePr>
          <p:cNvPr id="494595" name="Group 3"/>
          <p:cNvGraphicFramePr>
            <a:graphicFrameLocks noGrp="1"/>
          </p:cNvGraphicFramePr>
          <p:nvPr/>
        </p:nvGraphicFramePr>
        <p:xfrm>
          <a:off x="971550" y="3228975"/>
          <a:ext cx="7696200" cy="3152776"/>
        </p:xfrm>
        <a:graphic>
          <a:graphicData uri="http://schemas.openxmlformats.org/drawingml/2006/table">
            <a:tbl>
              <a:tblPr/>
              <a:tblGrid>
                <a:gridCol w="844550">
                  <a:extLst>
                    <a:ext uri="{9D8B030D-6E8A-4147-A177-3AD203B41FA5}">
                      <a16:colId xmlns:a16="http://schemas.microsoft.com/office/drawing/2014/main" val="20000"/>
                    </a:ext>
                  </a:extLst>
                </a:gridCol>
                <a:gridCol w="212725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362200">
                  <a:extLst>
                    <a:ext uri="{9D8B030D-6E8A-4147-A177-3AD203B41FA5}">
                      <a16:colId xmlns:a16="http://schemas.microsoft.com/office/drawing/2014/main" val="20003"/>
                    </a:ext>
                  </a:extLst>
                </a:gridCol>
              </a:tblGrid>
              <a:tr h="609354">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dirty="0" smtClean="0">
                        <a:ln>
                          <a:noFill/>
                        </a:ln>
                        <a:solidFill>
                          <a:srgbClr val="CC0000"/>
                        </a:solidFill>
                        <a:effectLst/>
                        <a:latin typeface="Times New Roman" pitchFamily="18" charset="0"/>
                        <a:ea typeface="华文细黑" pitchFamily="2" charset="-122"/>
                      </a:endParaRPr>
                    </a:p>
                  </a:txBody>
                  <a:tcPr marT="45702" marB="4570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CC0000"/>
                          </a:solidFill>
                          <a:effectLst/>
                          <a:latin typeface="Times New Roman" pitchFamily="18" charset="0"/>
                          <a:ea typeface="华文细黑" pitchFamily="2" charset="-122"/>
                        </a:rPr>
                        <a:t>海水温度</a:t>
                      </a:r>
                    </a:p>
                  </a:txBody>
                  <a:tcPr marT="45702" marB="457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CC0000"/>
                          </a:solidFill>
                          <a:effectLst/>
                          <a:latin typeface="Times New Roman" pitchFamily="18" charset="0"/>
                          <a:ea typeface="华文细黑" pitchFamily="2" charset="-122"/>
                        </a:rPr>
                        <a:t>海水盐度</a:t>
                      </a:r>
                    </a:p>
                  </a:txBody>
                  <a:tcPr marT="45702" marB="457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smtClean="0">
                          <a:ln>
                            <a:noFill/>
                          </a:ln>
                          <a:solidFill>
                            <a:srgbClr val="CC0000"/>
                          </a:solidFill>
                          <a:effectLst/>
                          <a:latin typeface="Times New Roman" pitchFamily="18" charset="0"/>
                          <a:ea typeface="华文细黑" pitchFamily="2" charset="-122"/>
                        </a:rPr>
                        <a:t>海水密度</a:t>
                      </a:r>
                    </a:p>
                  </a:txBody>
                  <a:tcPr marT="45702" marB="45702"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90146">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rgbClr val="660066"/>
                          </a:solidFill>
                          <a:effectLst/>
                          <a:latin typeface="Times New Roman" pitchFamily="18" charset="0"/>
                          <a:ea typeface="华文细黑" pitchFamily="2" charset="-122"/>
                        </a:rPr>
                        <a:t>分布规律</a:t>
                      </a:r>
                    </a:p>
                  </a:txBody>
                  <a:tcPr marT="45702" marB="4570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由赤道向两侧递减</a:t>
                      </a:r>
                    </a:p>
                    <a:p>
                      <a:pPr marL="0" marR="0" lvl="0" indent="0" algn="l" defTabSz="914400" rtl="0" eaLnBrk="1" fontAlgn="base" latinLnBrk="0" hangingPunct="1">
                        <a:lnSpc>
                          <a:spcPct val="100000"/>
                        </a:lnSpc>
                        <a:spcBef>
                          <a:spcPct val="50000"/>
                        </a:spcBef>
                        <a:spcAft>
                          <a:spcPct val="0"/>
                        </a:spcAft>
                        <a:buClr>
                          <a:schemeClr val="accent2"/>
                        </a:buClr>
                        <a:buSzPct val="80000"/>
                        <a:buFont typeface="Wingdings" pitchFamily="2" charset="2"/>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随深度增加而递减</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由副热带海区向两侧递减</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随深度增加而递减</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赤道小，两极大</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华文细黑" pitchFamily="2" charset="-122"/>
                          <a:ea typeface="华文细黑" pitchFamily="2" charset="-122"/>
                        </a:rPr>
                        <a:t>随深度的增大向下递增</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3276">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rgbClr val="660066"/>
                          </a:solidFill>
                          <a:effectLst/>
                          <a:latin typeface="Times New Roman" pitchFamily="18" charset="0"/>
                          <a:ea typeface="华文细黑" pitchFamily="2" charset="-122"/>
                        </a:rPr>
                        <a:t>影响因素</a:t>
                      </a:r>
                    </a:p>
                  </a:txBody>
                  <a:tcPr marT="45702" marB="45702"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太阳辐射</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洋流</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地形</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气象</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降水量和蒸发量之差</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河川径流、</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洋流、</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海区封闭程度</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a:solidFill>
                            <a:schemeClr val="tx1"/>
                          </a:solidFill>
                          <a:latin typeface="Times New Roman" pitchFamily="18" charset="0"/>
                          <a:ea typeface="宋体" pitchFamily="2" charset="-122"/>
                        </a:defRPr>
                      </a:lvl1pPr>
                      <a:lvl2pPr>
                        <a:spcBef>
                          <a:spcPct val="20000"/>
                        </a:spcBef>
                        <a:defRPr kumimoji="1" sz="2400">
                          <a:solidFill>
                            <a:schemeClr val="tx1"/>
                          </a:solidFill>
                          <a:latin typeface="Times New Roman" pitchFamily="18" charset="0"/>
                          <a:ea typeface="宋体" pitchFamily="2" charset="-122"/>
                        </a:defRPr>
                      </a:lvl2pPr>
                      <a:lvl3pPr>
                        <a:spcBef>
                          <a:spcPct val="20000"/>
                        </a:spcBef>
                        <a:defRPr kumimoji="1" sz="2000">
                          <a:solidFill>
                            <a:schemeClr val="tx1"/>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温度</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盐度</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华文细黑" pitchFamily="2" charset="-122"/>
                        </a:rPr>
                        <a:t>深度（压强）</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706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380A3F0-DDFF-478C-846A-0CDF555EA017}" type="slidenum">
              <a:rPr lang="en-US" altLang="zh-CN" sz="1800">
                <a:solidFill>
                  <a:srgbClr val="000000"/>
                </a:solidFill>
              </a:rPr>
              <a:pPr eaLnBrk="1" hangingPunct="1">
                <a:spcBef>
                  <a:spcPct val="0"/>
                </a:spcBef>
                <a:buClrTx/>
                <a:buFontTx/>
                <a:buNone/>
              </a:pPr>
              <a:t>53</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757238" y="115888"/>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r>
              <a:rPr lang="zh-CN" altLang="en-US" sz="4400" smtClean="0">
                <a:ea typeface="华文新魏" panose="02010800040101010101" pitchFamily="2" charset="-122"/>
              </a:rPr>
              <a:t>各种性质的分层</a:t>
            </a:r>
          </a:p>
        </p:txBody>
      </p:sp>
      <p:sp>
        <p:nvSpPr>
          <p:cNvPr id="89091" name="Text Box 4"/>
          <p:cNvSpPr txBox="1">
            <a:spLocks noChangeArrowheads="1"/>
          </p:cNvSpPr>
          <p:nvPr/>
        </p:nvSpPr>
        <p:spPr bwMode="auto">
          <a:xfrm>
            <a:off x="900113" y="1196975"/>
            <a:ext cx="7902575" cy="514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20000"/>
              </a:lnSpc>
              <a:spcBef>
                <a:spcPct val="50000"/>
              </a:spcBef>
              <a:buClrTx/>
              <a:buFontTx/>
              <a:buNone/>
            </a:pPr>
            <a:r>
              <a:rPr lang="en-US" altLang="zh-CN" b="1" dirty="0">
                <a:solidFill>
                  <a:schemeClr val="tx1"/>
                </a:solidFill>
              </a:rPr>
              <a:t>1</a:t>
            </a:r>
            <a:r>
              <a:rPr lang="zh-CN" altLang="en-US" b="1" dirty="0">
                <a:solidFill>
                  <a:schemeClr val="tx1"/>
                </a:solidFill>
              </a:rPr>
              <a:t>、混合层：</a:t>
            </a:r>
            <a:r>
              <a:rPr lang="zh-CN" altLang="en-US" sz="2400" dirty="0">
                <a:solidFill>
                  <a:schemeClr val="tx1"/>
                </a:solidFill>
              </a:rPr>
              <a:t>海洋的表层（厚度约为</a:t>
            </a:r>
            <a:r>
              <a:rPr lang="en-US" altLang="zh-CN" sz="2400" dirty="0">
                <a:solidFill>
                  <a:schemeClr val="tx1"/>
                </a:solidFill>
              </a:rPr>
              <a:t>100</a:t>
            </a:r>
            <a:r>
              <a:rPr lang="zh-CN" altLang="en-US" sz="2400" dirty="0">
                <a:solidFill>
                  <a:schemeClr val="tx1"/>
                </a:solidFill>
              </a:rPr>
              <a:t>米），受太阳的辐射的加热作用，海水温度较高，密度小，但由于风和波浪的搅拌作用，形成一个基本匀质的水层；称为上混合层，或者季节变化层；</a:t>
            </a:r>
            <a:endParaRPr lang="zh-CN" altLang="en-US" sz="4000" dirty="0">
              <a:solidFill>
                <a:schemeClr val="tx1"/>
              </a:solidFill>
            </a:endParaRPr>
          </a:p>
          <a:p>
            <a:pPr>
              <a:lnSpc>
                <a:spcPct val="120000"/>
              </a:lnSpc>
              <a:spcBef>
                <a:spcPct val="50000"/>
              </a:spcBef>
              <a:buClrTx/>
              <a:buFontTx/>
              <a:buNone/>
            </a:pPr>
            <a:r>
              <a:rPr lang="en-US" altLang="zh-CN" b="1" dirty="0">
                <a:solidFill>
                  <a:schemeClr val="tx1"/>
                </a:solidFill>
              </a:rPr>
              <a:t>2</a:t>
            </a:r>
            <a:r>
              <a:rPr lang="zh-CN" altLang="en-US" b="1" dirty="0">
                <a:solidFill>
                  <a:schemeClr val="tx1"/>
                </a:solidFill>
              </a:rPr>
              <a:t>、斜温层</a:t>
            </a:r>
            <a:r>
              <a:rPr lang="zh-CN" altLang="en-US" dirty="0">
                <a:solidFill>
                  <a:schemeClr val="tx1"/>
                </a:solidFill>
              </a:rPr>
              <a:t>：</a:t>
            </a:r>
            <a:r>
              <a:rPr lang="zh-CN" altLang="en-US" sz="2400" dirty="0">
                <a:solidFill>
                  <a:schemeClr val="tx1"/>
                </a:solidFill>
              </a:rPr>
              <a:t>随着海水深度的增加，温度降低，密度增高，在上混合层之下，存在着一个厚度约</a:t>
            </a:r>
            <a:r>
              <a:rPr lang="en-US" altLang="zh-CN" sz="2400" dirty="0">
                <a:solidFill>
                  <a:schemeClr val="tx1"/>
                </a:solidFill>
              </a:rPr>
              <a:t>1000~1500</a:t>
            </a:r>
            <a:r>
              <a:rPr lang="zh-CN" altLang="en-US" sz="2400" dirty="0">
                <a:solidFill>
                  <a:schemeClr val="tx1"/>
                </a:solidFill>
              </a:rPr>
              <a:t>米的水层，海水温度和海水密度、盐度随着海水深度的变化曲线斜率较大。</a:t>
            </a:r>
          </a:p>
          <a:p>
            <a:pPr>
              <a:lnSpc>
                <a:spcPct val="120000"/>
              </a:lnSpc>
              <a:spcBef>
                <a:spcPct val="50000"/>
              </a:spcBef>
              <a:buClrTx/>
              <a:buFontTx/>
              <a:buNone/>
            </a:pPr>
            <a:r>
              <a:rPr lang="en-US" altLang="zh-CN" b="1" dirty="0">
                <a:solidFill>
                  <a:schemeClr val="tx1"/>
                </a:solidFill>
              </a:rPr>
              <a:t>3</a:t>
            </a:r>
            <a:r>
              <a:rPr lang="zh-CN" altLang="en-US" b="1" dirty="0">
                <a:solidFill>
                  <a:schemeClr val="tx1"/>
                </a:solidFill>
              </a:rPr>
              <a:t>、深水层</a:t>
            </a:r>
            <a:r>
              <a:rPr lang="zh-CN" altLang="en-US" dirty="0">
                <a:solidFill>
                  <a:schemeClr val="tx1"/>
                </a:solidFill>
              </a:rPr>
              <a:t>：</a:t>
            </a:r>
            <a:r>
              <a:rPr lang="zh-CN" altLang="en-US" sz="2400" dirty="0">
                <a:solidFill>
                  <a:schemeClr val="tx1"/>
                </a:solidFill>
              </a:rPr>
              <a:t>跃层之下更深的水层中，温度、盐度、密度的垂直分布几乎处于均匀状态，这一水层称为深海层。</a:t>
            </a:r>
          </a:p>
        </p:txBody>
      </p:sp>
      <p:sp>
        <p:nvSpPr>
          <p:cNvPr id="8909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0471AA43-4C62-4AD7-8622-5A996EB738D5}" type="slidenum">
              <a:rPr lang="en-US" altLang="zh-CN" sz="1800">
                <a:solidFill>
                  <a:srgbClr val="000000"/>
                </a:solidFill>
              </a:rPr>
              <a:pPr eaLnBrk="1" hangingPunct="1">
                <a:spcBef>
                  <a:spcPct val="0"/>
                </a:spcBef>
                <a:buClrTx/>
                <a:buFontTx/>
                <a:buNone/>
              </a:pPr>
              <a:t>54</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Rot="1" noChangeArrowheads="1"/>
          </p:cNvSpPr>
          <p:nvPr>
            <p:ph type="title"/>
          </p:nvPr>
        </p:nvSpPr>
        <p:spPr/>
        <p:txBody>
          <a:bodyPr/>
          <a:lstStyle/>
          <a:p>
            <a:pPr eaLnBrk="1" hangingPunct="1"/>
            <a:r>
              <a:rPr lang="zh-CN" altLang="en-US" b="1" smtClean="0">
                <a:solidFill>
                  <a:srgbClr val="0000FF"/>
                </a:solidFill>
              </a:rPr>
              <a:t>四、海水透明度、水色观测</a:t>
            </a:r>
          </a:p>
        </p:txBody>
      </p:sp>
      <p:sp>
        <p:nvSpPr>
          <p:cNvPr id="62468" name="Rectangle 8"/>
          <p:cNvSpPr>
            <a:spLocks noChangeArrowheads="1"/>
          </p:cNvSpPr>
          <p:nvPr/>
        </p:nvSpPr>
        <p:spPr bwMode="auto">
          <a:xfrm>
            <a:off x="930275" y="1017588"/>
            <a:ext cx="7777163" cy="406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lnSpc>
                <a:spcPct val="150000"/>
              </a:lnSpc>
              <a:defRPr/>
            </a:pPr>
            <a:r>
              <a:rPr lang="zh-CN" altLang="en-US" sz="2800" b="1" dirty="0">
                <a:solidFill>
                  <a:srgbClr val="FF0000"/>
                </a:solidFill>
                <a:latin typeface="Times New Roman" pitchFamily="18" charset="0"/>
              </a:rPr>
              <a:t>海水透明度：</a:t>
            </a:r>
          </a:p>
          <a:p>
            <a:pPr marL="342900" indent="-342900" eaLnBrk="1" hangingPunct="1">
              <a:lnSpc>
                <a:spcPct val="150000"/>
              </a:lnSpc>
              <a:buFont typeface="Wingdings" pitchFamily="2" charset="2"/>
              <a:buChar char="Ø"/>
              <a:defRPr/>
            </a:pPr>
            <a:r>
              <a:rPr lang="zh-CN" altLang="en-US" sz="2400" dirty="0">
                <a:latin typeface="Times New Roman" pitchFamily="18" charset="0"/>
              </a:rPr>
              <a:t>海水透明度是表示海水能见程度的一个量度，即光线在海水中传播一定距离之后，光能强度与原来的光能强度之比。</a:t>
            </a:r>
            <a:endParaRPr lang="en-US" altLang="zh-CN" sz="2400" dirty="0">
              <a:latin typeface="Times New Roman" pitchFamily="18" charset="0"/>
            </a:endParaRPr>
          </a:p>
          <a:p>
            <a:pPr marL="342900" indent="-342900" eaLnBrk="1" hangingPunct="1">
              <a:lnSpc>
                <a:spcPct val="150000"/>
              </a:lnSpc>
              <a:buFont typeface="Wingdings" pitchFamily="2" charset="2"/>
              <a:buChar char="Ø"/>
              <a:defRPr/>
            </a:pPr>
            <a:endParaRPr lang="en-US" altLang="zh-CN" sz="2400" dirty="0">
              <a:latin typeface="Times New Roman" pitchFamily="18" charset="0"/>
            </a:endParaRPr>
          </a:p>
          <a:p>
            <a:pPr eaLnBrk="1" hangingPunct="1">
              <a:lnSpc>
                <a:spcPct val="150000"/>
              </a:lnSpc>
              <a:defRPr/>
            </a:pPr>
            <a:r>
              <a:rPr lang="zh-CN" altLang="en-US" sz="2400" b="1" dirty="0">
                <a:latin typeface="Arial" pitchFamily="34" charset="0"/>
              </a:rPr>
              <a:t>观测方法：</a:t>
            </a:r>
          </a:p>
          <a:p>
            <a:pPr eaLnBrk="1" hangingPunct="1">
              <a:lnSpc>
                <a:spcPct val="150000"/>
              </a:lnSpc>
              <a:defRPr/>
            </a:pPr>
            <a:endParaRPr lang="en-US" altLang="zh-CN" sz="2400" dirty="0">
              <a:latin typeface="Times New Roman" pitchFamily="18" charset="0"/>
            </a:endParaRPr>
          </a:p>
        </p:txBody>
      </p:sp>
      <p:sp>
        <p:nvSpPr>
          <p:cNvPr id="91140" name="Rectangle 11"/>
          <p:cNvSpPr>
            <a:spLocks noChangeArrowheads="1"/>
          </p:cNvSpPr>
          <p:nvPr/>
        </p:nvSpPr>
        <p:spPr bwMode="auto">
          <a:xfrm>
            <a:off x="1112838" y="5588000"/>
            <a:ext cx="53006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 typeface="Wingdings" panose="05000000000000000000" pitchFamily="2" charset="2"/>
              <a:buChar char="Ø"/>
            </a:pPr>
            <a:r>
              <a:rPr lang="zh-CN" altLang="en-US" sz="2400">
                <a:solidFill>
                  <a:schemeClr val="tx1"/>
                </a:solidFill>
                <a:latin typeface="Times New Roman" panose="02020603050405020304" pitchFamily="18" charset="0"/>
              </a:rPr>
              <a:t>观测仪器 ：透明度仪、光度计等。 </a:t>
            </a:r>
          </a:p>
        </p:txBody>
      </p:sp>
      <p:sp>
        <p:nvSpPr>
          <p:cNvPr id="9114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152C7B9-E53E-44E9-B210-46E14A29DA30}" type="slidenum">
              <a:rPr lang="en-US" altLang="zh-CN" sz="1800">
                <a:solidFill>
                  <a:srgbClr val="000000"/>
                </a:solidFill>
              </a:rPr>
              <a:pPr eaLnBrk="1" hangingPunct="1">
                <a:spcBef>
                  <a:spcPct val="0"/>
                </a:spcBef>
                <a:buClrTx/>
                <a:buFontTx/>
                <a:buNone/>
              </a:pPr>
              <a:t>55</a:t>
            </a:fld>
            <a:endParaRPr lang="en-US" altLang="zh-CN" sz="1800">
              <a:solidFill>
                <a:srgbClr val="000000"/>
              </a:solidFill>
            </a:endParaRPr>
          </a:p>
        </p:txBody>
      </p:sp>
      <p:sp>
        <p:nvSpPr>
          <p:cNvPr id="91142" name="矩形 1"/>
          <p:cNvSpPr>
            <a:spLocks noChangeArrowheads="1"/>
          </p:cNvSpPr>
          <p:nvPr/>
        </p:nvSpPr>
        <p:spPr bwMode="auto">
          <a:xfrm>
            <a:off x="1090613" y="4460875"/>
            <a:ext cx="701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 typeface="Wingdings" panose="05000000000000000000" pitchFamily="2" charset="2"/>
              <a:buChar char="Ø"/>
            </a:pPr>
            <a:r>
              <a:rPr lang="zh-CN" altLang="en-US" sz="2400">
                <a:solidFill>
                  <a:schemeClr val="tx1"/>
                </a:solidFill>
                <a:latin typeface="Times New Roman" panose="02020603050405020304" pitchFamily="18" charset="0"/>
              </a:rPr>
              <a:t>用直径为</a:t>
            </a:r>
            <a:r>
              <a:rPr lang="en-US" altLang="zh-CN" sz="2400">
                <a:solidFill>
                  <a:schemeClr val="tx1"/>
                </a:solidFill>
                <a:latin typeface="Times New Roman" panose="02020603050405020304" pitchFamily="18" charset="0"/>
              </a:rPr>
              <a:t>30cm</a:t>
            </a:r>
            <a:r>
              <a:rPr lang="zh-CN" altLang="en-US" sz="2400">
                <a:solidFill>
                  <a:schemeClr val="tx1"/>
                </a:solidFill>
                <a:latin typeface="Times New Roman" panose="02020603050405020304" pitchFamily="18" charset="0"/>
              </a:rPr>
              <a:t>的白色圆盘，将其垂直沉入海水中，直至刚看不见的深度，单位为米。</a:t>
            </a:r>
            <a:endParaRPr lang="en-US" altLang="zh-CN" sz="2400">
              <a:solidFill>
                <a:schemeClr val="tx1"/>
              </a:solidFill>
              <a:latin typeface="Times New Roman" panose="02020603050405020304" pitchFamily="18" charset="0"/>
            </a:endParaRP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endParaRPr lang="zh-CN" altLang="en-US" smtClean="0"/>
          </a:p>
        </p:txBody>
      </p:sp>
      <p:sp>
        <p:nvSpPr>
          <p:cNvPr id="92163" name="Rectangle 4"/>
          <p:cNvSpPr>
            <a:spLocks noChangeArrowheads="1"/>
          </p:cNvSpPr>
          <p:nvPr/>
        </p:nvSpPr>
        <p:spPr bwMode="auto">
          <a:xfrm>
            <a:off x="900113" y="1149350"/>
            <a:ext cx="7777162"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zh-CN" altLang="en-US" b="1">
                <a:solidFill>
                  <a:srgbClr val="FF0000"/>
                </a:solidFill>
                <a:latin typeface="Arial" panose="020B0604020202020204" pitchFamily="34" charset="0"/>
              </a:rPr>
              <a:t>水色：</a:t>
            </a:r>
            <a:r>
              <a:rPr lang="zh-CN" altLang="en-US">
                <a:latin typeface="Times New Roman" panose="02020603050405020304" pitchFamily="18" charset="0"/>
              </a:rPr>
              <a:t>是指海水的颜色。</a:t>
            </a:r>
          </a:p>
          <a:p>
            <a:pPr eaLnBrk="1" hangingPunct="1">
              <a:lnSpc>
                <a:spcPct val="150000"/>
              </a:lnSpc>
              <a:spcBef>
                <a:spcPct val="0"/>
              </a:spcBef>
              <a:buClrTx/>
              <a:buFontTx/>
              <a:buNone/>
            </a:pPr>
            <a:r>
              <a:rPr lang="en-US" altLang="zh-CN" sz="2400">
                <a:solidFill>
                  <a:schemeClr val="tx1"/>
                </a:solidFill>
                <a:latin typeface="Arial" panose="020B0604020202020204" pitchFamily="34" charset="0"/>
              </a:rPr>
              <a:t>《</a:t>
            </a:r>
            <a:r>
              <a:rPr lang="zh-CN" altLang="en-US" sz="2400">
                <a:solidFill>
                  <a:schemeClr val="tx1"/>
                </a:solidFill>
                <a:latin typeface="Arial" panose="020B0604020202020204" pitchFamily="34" charset="0"/>
              </a:rPr>
              <a:t>海洋调查规范</a:t>
            </a:r>
            <a:r>
              <a:rPr lang="en-US" altLang="zh-CN" sz="2400">
                <a:solidFill>
                  <a:schemeClr val="tx1"/>
                </a:solidFill>
                <a:latin typeface="Arial" panose="020B0604020202020204" pitchFamily="34" charset="0"/>
              </a:rPr>
              <a:t>》</a:t>
            </a:r>
            <a:r>
              <a:rPr lang="zh-CN" altLang="en-US" sz="2400">
                <a:solidFill>
                  <a:schemeClr val="tx1"/>
                </a:solidFill>
                <a:latin typeface="Arial" panose="020B0604020202020204" pitchFamily="34" charset="0"/>
              </a:rPr>
              <a:t>中规定，透明度盘位于透明度值一半的水层时，透明度盘上方所呈现的海水颜色称为水色。  </a:t>
            </a:r>
          </a:p>
        </p:txBody>
      </p:sp>
      <p:sp>
        <p:nvSpPr>
          <p:cNvPr id="65540" name="Rectangle 5"/>
          <p:cNvSpPr>
            <a:spLocks noChangeArrowheads="1"/>
          </p:cNvSpPr>
          <p:nvPr/>
        </p:nvSpPr>
        <p:spPr bwMode="auto">
          <a:xfrm>
            <a:off x="900113" y="3065463"/>
            <a:ext cx="77771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1" hangingPunct="1">
              <a:lnSpc>
                <a:spcPct val="150000"/>
              </a:lnSpc>
              <a:defRPr/>
            </a:pPr>
            <a:r>
              <a:rPr lang="zh-CN" altLang="en-US" sz="2400" b="1" dirty="0">
                <a:latin typeface="Arial" pitchFamily="34" charset="0"/>
              </a:rPr>
              <a:t>观测方法</a:t>
            </a:r>
            <a:r>
              <a:rPr lang="zh-CN" altLang="en-US" sz="2400" dirty="0">
                <a:latin typeface="Arial" pitchFamily="34" charset="0"/>
              </a:rPr>
              <a:t>：</a:t>
            </a:r>
          </a:p>
          <a:p>
            <a:pPr marL="342900" indent="-342900" eaLnBrk="1" hangingPunct="1">
              <a:lnSpc>
                <a:spcPct val="150000"/>
              </a:lnSpc>
              <a:buFont typeface="Wingdings" pitchFamily="2" charset="2"/>
              <a:buChar char="Ø"/>
              <a:defRPr/>
            </a:pPr>
            <a:r>
              <a:rPr lang="zh-CN" altLang="en-US" sz="2400" dirty="0">
                <a:latin typeface="Arial" pitchFamily="34" charset="0"/>
              </a:rPr>
              <a:t>观测完透明度后，将透明度盘提升到透明度值一半的水层，根据透明度盘上方所呈现的海水颜色，在水色计中找出与之相似的色级号码，即为该次观测的水色。  </a:t>
            </a:r>
          </a:p>
        </p:txBody>
      </p:sp>
      <p:sp>
        <p:nvSpPr>
          <p:cNvPr id="9216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72CA040D-C691-4A56-8DFE-5A3ADE3F23B9}" type="slidenum">
              <a:rPr lang="en-US" altLang="zh-CN" sz="1800">
                <a:solidFill>
                  <a:srgbClr val="000000"/>
                </a:solidFill>
              </a:rPr>
              <a:pPr eaLnBrk="1" hangingPunct="1">
                <a:spcBef>
                  <a:spcPct val="0"/>
                </a:spcBef>
                <a:buClrTx/>
                <a:buFontTx/>
                <a:buNone/>
              </a:pPr>
              <a:t>56</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9318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001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604FEDE-46F4-4F48-97B6-4CFD33CB896C}" type="slidenum">
              <a:rPr lang="en-US" altLang="zh-CN" sz="1800">
                <a:solidFill>
                  <a:srgbClr val="000000"/>
                </a:solidFill>
              </a:rPr>
              <a:pPr eaLnBrk="1" hangingPunct="1">
                <a:spcBef>
                  <a:spcPct val="0"/>
                </a:spcBef>
                <a:buClrTx/>
                <a:buFontTx/>
                <a:buNone/>
              </a:pPr>
              <a:t>57</a:t>
            </a:fld>
            <a:endParaRPr lang="en-US" altLang="zh-CN" sz="1800">
              <a:solidFill>
                <a:srgbClr val="000000"/>
              </a:solidFill>
            </a:endParaRPr>
          </a:p>
        </p:txBody>
      </p:sp>
      <p:sp>
        <p:nvSpPr>
          <p:cNvPr id="93188" name="标题 8"/>
          <p:cNvSpPr>
            <a:spLocks noGrp="1"/>
          </p:cNvSpPr>
          <p:nvPr>
            <p:ph type="ctrTitle"/>
          </p:nvPr>
        </p:nvSpPr>
        <p:spPr/>
        <p:txBody>
          <a:bodyPr/>
          <a:lstStyle/>
          <a:p>
            <a:pPr algn="ctr" eaLnBrk="1" hangingPunct="1"/>
            <a:r>
              <a:rPr lang="zh-CN" altLang="en-US" smtClean="0">
                <a:ea typeface="华文新魏" panose="02010800040101010101" pitchFamily="2" charset="-122"/>
              </a:rPr>
              <a:t>第二节 海洋的活动</a:t>
            </a:r>
            <a:endParaRPr lang="zh-CN" altLang="en-US" smtClean="0"/>
          </a:p>
        </p:txBody>
      </p:sp>
      <p:sp>
        <p:nvSpPr>
          <p:cNvPr id="10" name="副标题 9"/>
          <p:cNvSpPr>
            <a:spLocks noGrp="1"/>
          </p:cNvSpPr>
          <p:nvPr>
            <p:ph type="subTitle" idx="1"/>
          </p:nvPr>
        </p:nvSpPr>
        <p:spPr/>
        <p:txBody>
          <a:bodyPr/>
          <a:lstStyle/>
          <a:p>
            <a:pPr eaLnBrk="1" hangingPunct="1">
              <a:buClr>
                <a:schemeClr val="accent5">
                  <a:lumMod val="50000"/>
                </a:schemeClr>
              </a:buClr>
              <a:defRPr/>
            </a:pPr>
            <a:endParaRPr lang="zh-CN" altLang="en-US" dirty="0"/>
          </a:p>
        </p:txBody>
      </p:sp>
    </p:spTree>
  </p:cSld>
  <p:clrMapOvr>
    <a:masterClrMapping/>
  </p:clrMapOvr>
  <p:transition spd="slow" advTm="2550"/>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Object 6"/>
          <p:cNvGraphicFramePr>
            <a:graphicFrameLocks noChangeAspect="1"/>
          </p:cNvGraphicFramePr>
          <p:nvPr/>
        </p:nvGraphicFramePr>
        <p:xfrm>
          <a:off x="7448550" y="2192338"/>
          <a:ext cx="2163763" cy="2971800"/>
        </p:xfrm>
        <a:graphic>
          <a:graphicData uri="http://schemas.openxmlformats.org/presentationml/2006/ole">
            <mc:AlternateContent xmlns:mc="http://schemas.openxmlformats.org/markup-compatibility/2006">
              <mc:Choice xmlns:v="urn:schemas-microsoft-com:vml" Requires="v">
                <p:oleObj spid="_x0000_s94217" name="Clip" r:id="rId3" imgW="3154363" imgH="4708525" progId="MS_ClipArt_Gallery.2">
                  <p:embed/>
                </p:oleObj>
              </mc:Choice>
              <mc:Fallback>
                <p:oleObj name="Clip" r:id="rId3" imgW="3154363" imgH="4708525" progId="MS_ClipArt_Gallery.2">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550" y="2192338"/>
                        <a:ext cx="2163763"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11" name="Rectangle 2"/>
          <p:cNvSpPr>
            <a:spLocks noGrp="1" noChangeArrowheads="1"/>
          </p:cNvSpPr>
          <p:nvPr>
            <p:ph type="title"/>
          </p:nvPr>
        </p:nvSpPr>
        <p:spPr>
          <a:xfrm>
            <a:off x="900113" y="155575"/>
            <a:ext cx="7772400" cy="6810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海洋的活动</a:t>
            </a:r>
          </a:p>
        </p:txBody>
      </p:sp>
      <p:sp>
        <p:nvSpPr>
          <p:cNvPr id="71683" name="Rectangle 5"/>
          <p:cNvSpPr>
            <a:spLocks noChangeArrowheads="1"/>
          </p:cNvSpPr>
          <p:nvPr/>
        </p:nvSpPr>
        <p:spPr bwMode="auto">
          <a:xfrm>
            <a:off x="990600" y="1524000"/>
            <a:ext cx="7162800" cy="495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s-ES_tradnl" sz="2800" b="1" u="sng" dirty="0">
                <a:solidFill>
                  <a:schemeClr val="accent2"/>
                </a:solidFill>
                <a:latin typeface="华文细黑" pitchFamily="2" charset="-122"/>
                <a:ea typeface="华文细黑" pitchFamily="2" charset="-122"/>
              </a:rPr>
              <a:t>可见的海洋现象</a:t>
            </a:r>
            <a:r>
              <a:rPr lang="zh-CN" altLang="en-US" sz="2800" b="1" u="sng" dirty="0">
                <a:solidFill>
                  <a:schemeClr val="accent2"/>
                </a:solidFill>
                <a:latin typeface="华文细黑" pitchFamily="2" charset="-122"/>
                <a:ea typeface="华文细黑" pitchFamily="2" charset="-122"/>
              </a:rPr>
              <a:t>：</a:t>
            </a:r>
            <a:endParaRPr lang="zh-CN" altLang="es-ES_tradnl" sz="2800" b="1" u="sng" dirty="0">
              <a:solidFill>
                <a:schemeClr val="accent2"/>
              </a:solidFill>
              <a:latin typeface="华文细黑" pitchFamily="2" charset="-122"/>
              <a:ea typeface="华文细黑" pitchFamily="2" charset="-122"/>
            </a:endParaRPr>
          </a:p>
          <a:p>
            <a:pPr marL="342900" indent="-342900" eaLnBrk="1" hangingPunct="1">
              <a:spcBef>
                <a:spcPct val="50000"/>
              </a:spcBef>
              <a:buFont typeface="Wingdings" pitchFamily="2" charset="2"/>
              <a:buChar char="Ø"/>
              <a:defRPr/>
            </a:pPr>
            <a:r>
              <a:rPr lang="zh-CN" altLang="es-ES_tradnl" sz="2000" b="1" dirty="0">
                <a:latin typeface="华文细黑" pitchFamily="2" charset="-122"/>
                <a:ea typeface="华文细黑" pitchFamily="2" charset="-122"/>
              </a:rPr>
              <a:t>由于地球自转</a:t>
            </a:r>
            <a:r>
              <a:rPr lang="zh-CN" altLang="en-US" sz="2000" b="1" dirty="0">
                <a:latin typeface="华文细黑" pitchFamily="2" charset="-122"/>
                <a:ea typeface="华文细黑" pitchFamily="2" charset="-122"/>
              </a:rPr>
              <a:t>、季风</a:t>
            </a:r>
            <a:r>
              <a:rPr lang="zh-CN" altLang="es-ES_tradnl" sz="2000" b="1" dirty="0">
                <a:latin typeface="华文细黑" pitchFamily="2" charset="-122"/>
                <a:ea typeface="华文细黑" pitchFamily="2" charset="-122"/>
              </a:rPr>
              <a:t>引起的</a:t>
            </a:r>
            <a:r>
              <a:rPr lang="zh-CN" altLang="en-US" sz="2000" b="1" dirty="0">
                <a:latin typeface="华文细黑" pitchFamily="2" charset="-122"/>
                <a:ea typeface="华文细黑" pitchFamily="2" charset="-122"/>
              </a:rPr>
              <a:t>大规模</a:t>
            </a:r>
            <a:r>
              <a:rPr lang="zh-CN" altLang="es-ES_tradnl" sz="2000" b="1" dirty="0">
                <a:latin typeface="华文细黑" pitchFamily="2" charset="-122"/>
                <a:ea typeface="华文细黑" pitchFamily="2" charset="-122"/>
              </a:rPr>
              <a:t>海洋活动</a:t>
            </a:r>
            <a:r>
              <a:rPr lang="zh-CN" altLang="es-ES_tradnl" sz="2000" b="1" dirty="0">
                <a:latin typeface="Arial" pitchFamily="34" charset="0"/>
                <a:ea typeface="华文细黑" pitchFamily="2" charset="-122"/>
              </a:rPr>
              <a:t>——</a:t>
            </a:r>
            <a:r>
              <a:rPr lang="zh-CN" altLang="es-ES_tradnl" sz="2000" b="1" dirty="0">
                <a:solidFill>
                  <a:srgbClr val="CC0000"/>
                </a:solidFill>
                <a:latin typeface="华文细黑" pitchFamily="2" charset="-122"/>
                <a:ea typeface="华文细黑" pitchFamily="2" charset="-122"/>
              </a:rPr>
              <a:t>海流 </a:t>
            </a:r>
          </a:p>
          <a:p>
            <a:pPr eaLnBrk="1" hangingPunct="1">
              <a:spcBef>
                <a:spcPct val="50000"/>
              </a:spcBef>
              <a:defRPr/>
            </a:pPr>
            <a:r>
              <a:rPr lang="es-ES_tradnl" altLang="zh-CN" sz="2000" b="1" dirty="0">
                <a:latin typeface="华文细黑" pitchFamily="2" charset="-122"/>
                <a:ea typeface="华文细黑" pitchFamily="2" charset="-122"/>
              </a:rPr>
              <a:t>     OCEAN CURRENT</a:t>
            </a:r>
          </a:p>
          <a:p>
            <a:pPr marL="342900" indent="-342900" eaLnBrk="1" hangingPunct="1">
              <a:spcBef>
                <a:spcPct val="50000"/>
              </a:spcBef>
              <a:buFont typeface="Wingdings" pitchFamily="2" charset="2"/>
              <a:buChar char="Ø"/>
              <a:defRPr/>
            </a:pPr>
            <a:r>
              <a:rPr lang="zh-CN" altLang="es-ES_tradnl" sz="2000" b="1" dirty="0">
                <a:latin typeface="华文细黑" pitchFamily="2" charset="-122"/>
                <a:ea typeface="华文细黑" pitchFamily="2" charset="-122"/>
              </a:rPr>
              <a:t>由于风力引起的海洋活动</a:t>
            </a:r>
            <a:r>
              <a:rPr lang="es-ES_tradnl" altLang="zh-CN" sz="2000" b="1" dirty="0">
                <a:latin typeface="Times New Roman" pitchFamily="18" charset="0"/>
                <a:ea typeface="华文细黑" pitchFamily="2" charset="-122"/>
              </a:rPr>
              <a:t>——</a:t>
            </a:r>
            <a:r>
              <a:rPr lang="zh-CN" altLang="es-ES_tradnl" sz="2000" b="1" dirty="0">
                <a:solidFill>
                  <a:srgbClr val="CC0000"/>
                </a:solidFill>
                <a:latin typeface="华文细黑" pitchFamily="2" charset="-122"/>
                <a:ea typeface="华文细黑" pitchFamily="2" charset="-122"/>
              </a:rPr>
              <a:t>波浪 </a:t>
            </a:r>
            <a:r>
              <a:rPr lang="zh-CN" altLang="es-ES_tradnl" sz="2000" b="1" dirty="0">
                <a:latin typeface="华文细黑" pitchFamily="2" charset="-122"/>
                <a:ea typeface="华文细黑" pitchFamily="2" charset="-122"/>
              </a:rPr>
              <a:t> </a:t>
            </a:r>
          </a:p>
          <a:p>
            <a:pPr eaLnBrk="1" hangingPunct="1">
              <a:spcBef>
                <a:spcPct val="50000"/>
              </a:spcBef>
              <a:defRPr/>
            </a:pPr>
            <a:r>
              <a:rPr lang="es-ES_tradnl" altLang="zh-CN" sz="2000" b="1" dirty="0">
                <a:latin typeface="华文细黑" pitchFamily="2" charset="-122"/>
                <a:ea typeface="华文细黑" pitchFamily="2" charset="-122"/>
              </a:rPr>
              <a:t>     WAVE</a:t>
            </a:r>
          </a:p>
          <a:p>
            <a:pPr marL="342900" indent="-342900" eaLnBrk="1" hangingPunct="1">
              <a:spcBef>
                <a:spcPct val="50000"/>
              </a:spcBef>
              <a:buFont typeface="Wingdings" pitchFamily="2" charset="2"/>
              <a:buChar char="Ø"/>
              <a:defRPr/>
            </a:pPr>
            <a:r>
              <a:rPr lang="zh-CN" altLang="es-ES_tradnl" b="1" dirty="0">
                <a:latin typeface="华文细黑" pitchFamily="2" charset="-122"/>
                <a:ea typeface="华文细黑" pitchFamily="2" charset="-122"/>
              </a:rPr>
              <a:t>由于地质活动引起的海洋活动</a:t>
            </a:r>
            <a:r>
              <a:rPr lang="zh-CN" altLang="es-ES_tradnl" b="1" dirty="0">
                <a:latin typeface="Arial" pitchFamily="34" charset="0"/>
                <a:ea typeface="华文细黑" pitchFamily="2" charset="-122"/>
              </a:rPr>
              <a:t>——</a:t>
            </a:r>
            <a:r>
              <a:rPr lang="zh-CN" altLang="es-ES_tradnl" b="1" dirty="0">
                <a:solidFill>
                  <a:srgbClr val="CC0000"/>
                </a:solidFill>
                <a:latin typeface="华文细黑" pitchFamily="2" charset="-122"/>
                <a:ea typeface="华文细黑" pitchFamily="2" charset="-122"/>
              </a:rPr>
              <a:t>海啸</a:t>
            </a:r>
          </a:p>
          <a:p>
            <a:pPr eaLnBrk="1" hangingPunct="1">
              <a:spcBef>
                <a:spcPct val="50000"/>
              </a:spcBef>
              <a:defRPr/>
            </a:pPr>
            <a:r>
              <a:rPr lang="es-ES_tradnl" altLang="zh-CN" b="1" dirty="0">
                <a:latin typeface="华文细黑" pitchFamily="2" charset="-122"/>
                <a:ea typeface="华文细黑" pitchFamily="2" charset="-122"/>
              </a:rPr>
              <a:t>     TSUNAMI</a:t>
            </a:r>
          </a:p>
          <a:p>
            <a:pPr marL="342900" indent="-342900" eaLnBrk="1" hangingPunct="1">
              <a:spcBef>
                <a:spcPct val="50000"/>
              </a:spcBef>
              <a:buFont typeface="Wingdings" pitchFamily="2" charset="2"/>
              <a:buChar char="Ø"/>
              <a:defRPr/>
            </a:pPr>
            <a:r>
              <a:rPr lang="zh-CN" altLang="es-ES_tradnl" b="1" dirty="0">
                <a:latin typeface="华文细黑" pitchFamily="2" charset="-122"/>
                <a:ea typeface="华文细黑" pitchFamily="2" charset="-122"/>
              </a:rPr>
              <a:t>由于地球和太阳系天体的作用引起的海洋活动</a:t>
            </a:r>
            <a:r>
              <a:rPr lang="zh-CN" altLang="es-ES_tradnl" b="1" dirty="0">
                <a:latin typeface="Arial" pitchFamily="34" charset="0"/>
                <a:ea typeface="华文细黑" pitchFamily="2" charset="-122"/>
              </a:rPr>
              <a:t>——</a:t>
            </a:r>
            <a:r>
              <a:rPr lang="zh-CN" altLang="es-ES_tradnl" b="1" dirty="0">
                <a:solidFill>
                  <a:srgbClr val="CC0000"/>
                </a:solidFill>
                <a:latin typeface="华文细黑" pitchFamily="2" charset="-122"/>
                <a:ea typeface="华文细黑" pitchFamily="2" charset="-122"/>
              </a:rPr>
              <a:t>潮汐</a:t>
            </a:r>
          </a:p>
          <a:p>
            <a:pPr eaLnBrk="1" hangingPunct="1">
              <a:spcBef>
                <a:spcPct val="50000"/>
              </a:spcBef>
              <a:defRPr/>
            </a:pPr>
            <a:r>
              <a:rPr lang="es-ES_tradnl" altLang="zh-CN" b="1" dirty="0">
                <a:latin typeface="华文细黑" pitchFamily="2" charset="-122"/>
                <a:ea typeface="华文细黑" pitchFamily="2" charset="-122"/>
              </a:rPr>
              <a:t>     TIDE</a:t>
            </a:r>
          </a:p>
          <a:p>
            <a:pPr eaLnBrk="1" hangingPunct="1">
              <a:spcBef>
                <a:spcPct val="50000"/>
              </a:spcBef>
              <a:defRPr/>
            </a:pPr>
            <a:endParaRPr lang="es-ES_tradnl" altLang="zh-CN" b="1" dirty="0">
              <a:latin typeface="华文细黑" pitchFamily="2" charset="-122"/>
              <a:ea typeface="华文细黑" pitchFamily="2" charset="-122"/>
            </a:endParaRPr>
          </a:p>
          <a:p>
            <a:pPr eaLnBrk="1" hangingPunct="1">
              <a:spcBef>
                <a:spcPct val="50000"/>
              </a:spcBef>
              <a:defRPr/>
            </a:pPr>
            <a:endParaRPr lang="es-ES" altLang="zh-CN" b="1" dirty="0">
              <a:latin typeface="华文细黑" pitchFamily="2" charset="-122"/>
              <a:ea typeface="华文细黑" pitchFamily="2" charset="-122"/>
            </a:endParaRPr>
          </a:p>
        </p:txBody>
      </p:sp>
      <p:sp>
        <p:nvSpPr>
          <p:cNvPr id="94213"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07E1C0D8-5B43-422B-B36F-0F8321DF4F9C}" type="slidenum">
              <a:rPr lang="en-US" altLang="zh-CN" sz="1800">
                <a:solidFill>
                  <a:srgbClr val="000000"/>
                </a:solidFill>
              </a:rPr>
              <a:pPr eaLnBrk="1" hangingPunct="1">
                <a:spcBef>
                  <a:spcPct val="0"/>
                </a:spcBef>
                <a:buClrTx/>
                <a:buFontTx/>
                <a:buNone/>
              </a:pPr>
              <a:t>58</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026"/>
          <p:cNvSpPr>
            <a:spLocks noGrp="1" noChangeArrowheads="1"/>
          </p:cNvSpPr>
          <p:nvPr>
            <p:ph type="title"/>
          </p:nvPr>
        </p:nvSpPr>
        <p:spPr>
          <a:xfrm>
            <a:off x="944563" y="115888"/>
            <a:ext cx="7772400" cy="739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en-US" altLang="zh-CN" sz="4400" smtClean="0">
                <a:ea typeface="华文新魏" panose="02010800040101010101" pitchFamily="2" charset="-122"/>
              </a:rPr>
              <a:t>1</a:t>
            </a:r>
            <a:r>
              <a:rPr lang="zh-CN" altLang="en-US" sz="4400" smtClean="0">
                <a:ea typeface="华文新魏" panose="02010800040101010101" pitchFamily="2" charset="-122"/>
              </a:rPr>
              <a:t>、海流（又称洋流）</a:t>
            </a:r>
            <a:r>
              <a:rPr lang="zh-CN" altLang="en-US" smtClean="0"/>
              <a:t> </a:t>
            </a:r>
          </a:p>
        </p:txBody>
      </p:sp>
      <p:sp>
        <p:nvSpPr>
          <p:cNvPr id="95235" name="Rectangle 1028"/>
          <p:cNvSpPr>
            <a:spLocks noChangeArrowheads="1"/>
          </p:cNvSpPr>
          <p:nvPr/>
        </p:nvSpPr>
        <p:spPr bwMode="auto">
          <a:xfrm>
            <a:off x="887413" y="1557338"/>
            <a:ext cx="80772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 typeface="Wingdings" panose="05000000000000000000" pitchFamily="2" charset="2"/>
              <a:buChar char="Ø"/>
            </a:pPr>
            <a:r>
              <a:rPr kumimoji="1" lang="zh-CN" altLang="en-US">
                <a:solidFill>
                  <a:srgbClr val="CC0000"/>
                </a:solidFill>
                <a:latin typeface="华文细黑" panose="02010600040101010101" pitchFamily="2" charset="-122"/>
                <a:ea typeface="华文细黑" panose="02010600040101010101" pitchFamily="2" charset="-122"/>
              </a:rPr>
              <a:t>海流</a:t>
            </a:r>
            <a:r>
              <a:rPr kumimoji="1" lang="en-US" altLang="zh-CN">
                <a:solidFill>
                  <a:srgbClr val="CC0000"/>
                </a:solidFill>
                <a:latin typeface="Times New Roman" panose="02020603050405020304" pitchFamily="18" charset="0"/>
                <a:ea typeface="华文细黑" panose="02010600040101010101" pitchFamily="2" charset="-122"/>
              </a:rPr>
              <a:t>-----</a:t>
            </a:r>
            <a:r>
              <a:rPr kumimoji="1" lang="zh-CN" altLang="en-US">
                <a:solidFill>
                  <a:srgbClr val="CC0000"/>
                </a:solidFill>
                <a:latin typeface="华文细黑" panose="02010600040101010101" pitchFamily="2" charset="-122"/>
                <a:ea typeface="华文细黑" panose="02010600040101010101" pitchFamily="2" charset="-122"/>
              </a:rPr>
              <a:t>海洋中的海水以相对稳定的速度，沿一定方向做大规模的非周期性运动。</a:t>
            </a:r>
          </a:p>
        </p:txBody>
      </p:sp>
      <p:sp>
        <p:nvSpPr>
          <p:cNvPr id="372748" name="Text Box 1036"/>
          <p:cNvSpPr txBox="1">
            <a:spLocks noChangeArrowheads="1"/>
          </p:cNvSpPr>
          <p:nvPr/>
        </p:nvSpPr>
        <p:spPr bwMode="auto">
          <a:xfrm>
            <a:off x="1779588" y="3089275"/>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华文细黑" panose="02010600040101010101" pitchFamily="2" charset="-122"/>
                <a:ea typeface="华文细黑" panose="02010600040101010101" pitchFamily="2" charset="-122"/>
              </a:rPr>
              <a:t>成因分类</a:t>
            </a:r>
          </a:p>
        </p:txBody>
      </p:sp>
      <p:sp>
        <p:nvSpPr>
          <p:cNvPr id="372749" name="AutoShape 1037"/>
          <p:cNvSpPr>
            <a:spLocks/>
          </p:cNvSpPr>
          <p:nvPr/>
        </p:nvSpPr>
        <p:spPr bwMode="auto">
          <a:xfrm>
            <a:off x="3379788" y="2860675"/>
            <a:ext cx="304800" cy="1052513"/>
          </a:xfrm>
          <a:prstGeom prst="leftBrace">
            <a:avLst>
              <a:gd name="adj1" fmla="val 287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372750" name="Text Box 1038"/>
          <p:cNvSpPr txBox="1">
            <a:spLocks noChangeArrowheads="1"/>
          </p:cNvSpPr>
          <p:nvPr/>
        </p:nvSpPr>
        <p:spPr bwMode="auto">
          <a:xfrm>
            <a:off x="3532188" y="2708275"/>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Times New Roman" panose="02020603050405020304" pitchFamily="18" charset="0"/>
              </a:rPr>
              <a:t>（</a:t>
            </a:r>
            <a:r>
              <a:rPr kumimoji="1" lang="en-US" altLang="zh-CN" sz="2400" b="1">
                <a:solidFill>
                  <a:schemeClr val="tx1"/>
                </a:solidFill>
                <a:latin typeface="Times New Roman" panose="02020603050405020304" pitchFamily="18" charset="0"/>
              </a:rPr>
              <a:t>1</a:t>
            </a:r>
            <a:r>
              <a:rPr kumimoji="1" lang="zh-CN" altLang="en-US" sz="2400" b="1">
                <a:solidFill>
                  <a:schemeClr val="tx1"/>
                </a:solidFill>
                <a:latin typeface="Times New Roman" panose="02020603050405020304" pitchFamily="18" charset="0"/>
              </a:rPr>
              <a:t>）风海流</a:t>
            </a:r>
          </a:p>
        </p:txBody>
      </p:sp>
      <p:sp>
        <p:nvSpPr>
          <p:cNvPr id="372751" name="Text Box 1039"/>
          <p:cNvSpPr txBox="1">
            <a:spLocks noChangeArrowheads="1"/>
          </p:cNvSpPr>
          <p:nvPr/>
        </p:nvSpPr>
        <p:spPr bwMode="auto">
          <a:xfrm>
            <a:off x="3532188" y="3151188"/>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Times New Roman" panose="02020603050405020304" pitchFamily="18" charset="0"/>
              </a:rPr>
              <a:t>（</a:t>
            </a:r>
            <a:r>
              <a:rPr kumimoji="1" lang="en-US" altLang="zh-CN" sz="2400" b="1">
                <a:solidFill>
                  <a:schemeClr val="tx1"/>
                </a:solidFill>
                <a:latin typeface="Times New Roman" panose="02020603050405020304" pitchFamily="18" charset="0"/>
              </a:rPr>
              <a:t>2</a:t>
            </a:r>
            <a:r>
              <a:rPr kumimoji="1" lang="zh-CN" altLang="en-US" sz="2400" b="1">
                <a:solidFill>
                  <a:schemeClr val="tx1"/>
                </a:solidFill>
                <a:latin typeface="Times New Roman" panose="02020603050405020304" pitchFamily="18" charset="0"/>
              </a:rPr>
              <a:t>）密度流</a:t>
            </a:r>
          </a:p>
        </p:txBody>
      </p:sp>
      <p:sp>
        <p:nvSpPr>
          <p:cNvPr id="372752" name="Text Box 1040"/>
          <p:cNvSpPr txBox="1">
            <a:spLocks noChangeArrowheads="1"/>
          </p:cNvSpPr>
          <p:nvPr/>
        </p:nvSpPr>
        <p:spPr bwMode="auto">
          <a:xfrm>
            <a:off x="3532188" y="3546475"/>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Times New Roman" panose="02020603050405020304" pitchFamily="18" charset="0"/>
              </a:rPr>
              <a:t>（</a:t>
            </a:r>
            <a:r>
              <a:rPr kumimoji="1" lang="en-US" altLang="zh-CN" sz="2400" b="1">
                <a:solidFill>
                  <a:schemeClr val="tx1"/>
                </a:solidFill>
                <a:latin typeface="Times New Roman" panose="02020603050405020304" pitchFamily="18" charset="0"/>
              </a:rPr>
              <a:t>3</a:t>
            </a:r>
            <a:r>
              <a:rPr kumimoji="1" lang="zh-CN" altLang="en-US" sz="2400" b="1">
                <a:solidFill>
                  <a:schemeClr val="tx1"/>
                </a:solidFill>
                <a:latin typeface="Times New Roman" panose="02020603050405020304" pitchFamily="18" charset="0"/>
              </a:rPr>
              <a:t>）补偿流</a:t>
            </a:r>
          </a:p>
        </p:txBody>
      </p:sp>
      <p:sp>
        <p:nvSpPr>
          <p:cNvPr id="9524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2BE7F108-CB22-47AA-91BC-CDFAB3A3A043}" type="slidenum">
              <a:rPr lang="en-US" altLang="zh-CN" sz="1800">
                <a:solidFill>
                  <a:srgbClr val="000000"/>
                </a:solidFill>
              </a:rPr>
              <a:pPr eaLnBrk="1" hangingPunct="1">
                <a:spcBef>
                  <a:spcPct val="0"/>
                </a:spcBef>
                <a:buClrTx/>
                <a:buFontTx/>
                <a:buNone/>
              </a:pPr>
              <a:t>59</a:t>
            </a:fld>
            <a:endParaRPr lang="en-US" altLang="zh-CN" sz="1800">
              <a:solidFill>
                <a:srgbClr val="000000"/>
              </a:solidFill>
            </a:endParaRPr>
          </a:p>
        </p:txBody>
      </p:sp>
      <p:sp>
        <p:nvSpPr>
          <p:cNvPr id="11" name="Text Box 1036"/>
          <p:cNvSpPr txBox="1">
            <a:spLocks noChangeArrowheads="1"/>
          </p:cNvSpPr>
          <p:nvPr/>
        </p:nvSpPr>
        <p:spPr bwMode="auto">
          <a:xfrm>
            <a:off x="1798638" y="4891088"/>
            <a:ext cx="33670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华文细黑" panose="02010600040101010101" pitchFamily="2" charset="-122"/>
                <a:ea typeface="华文细黑" panose="02010600040101010101" pitchFamily="2" charset="-122"/>
              </a:rPr>
              <a:t>海流相对水温分类</a:t>
            </a:r>
          </a:p>
        </p:txBody>
      </p:sp>
      <p:sp>
        <p:nvSpPr>
          <p:cNvPr id="12" name="AutoShape 1037"/>
          <p:cNvSpPr>
            <a:spLocks/>
          </p:cNvSpPr>
          <p:nvPr/>
        </p:nvSpPr>
        <p:spPr bwMode="auto">
          <a:xfrm>
            <a:off x="4479925" y="4662488"/>
            <a:ext cx="304800" cy="1052512"/>
          </a:xfrm>
          <a:prstGeom prst="leftBrace">
            <a:avLst>
              <a:gd name="adj1" fmla="val 287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3" name="Text Box 1038"/>
          <p:cNvSpPr txBox="1">
            <a:spLocks noChangeArrowheads="1"/>
          </p:cNvSpPr>
          <p:nvPr/>
        </p:nvSpPr>
        <p:spPr bwMode="auto">
          <a:xfrm>
            <a:off x="4632325" y="462756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Times New Roman" panose="02020603050405020304" pitchFamily="18" charset="0"/>
              </a:rPr>
              <a:t>（</a:t>
            </a:r>
            <a:r>
              <a:rPr kumimoji="1" lang="en-US" altLang="zh-CN" sz="2400" b="1">
                <a:solidFill>
                  <a:schemeClr val="tx1"/>
                </a:solidFill>
                <a:latin typeface="Times New Roman" panose="02020603050405020304" pitchFamily="18" charset="0"/>
              </a:rPr>
              <a:t>1</a:t>
            </a:r>
            <a:r>
              <a:rPr kumimoji="1" lang="zh-CN" altLang="en-US" sz="2400" b="1">
                <a:solidFill>
                  <a:schemeClr val="tx1"/>
                </a:solidFill>
                <a:latin typeface="Times New Roman" panose="02020603050405020304" pitchFamily="18" charset="0"/>
              </a:rPr>
              <a:t>）暖流</a:t>
            </a:r>
          </a:p>
        </p:txBody>
      </p:sp>
      <p:sp>
        <p:nvSpPr>
          <p:cNvPr id="15" name="Text Box 1040"/>
          <p:cNvSpPr txBox="1">
            <a:spLocks noChangeArrowheads="1"/>
          </p:cNvSpPr>
          <p:nvPr/>
        </p:nvSpPr>
        <p:spPr bwMode="auto">
          <a:xfrm>
            <a:off x="4648200" y="5340350"/>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Tx/>
              <a:buNone/>
            </a:pPr>
            <a:r>
              <a:rPr kumimoji="1" lang="zh-CN" altLang="en-US" sz="2400" b="1">
                <a:solidFill>
                  <a:schemeClr val="tx1"/>
                </a:solidFill>
                <a:latin typeface="Times New Roman" panose="02020603050405020304" pitchFamily="18" charset="0"/>
              </a:rPr>
              <a:t>（</a:t>
            </a:r>
            <a:r>
              <a:rPr kumimoji="1" lang="en-US" altLang="zh-CN" sz="2400" b="1">
                <a:solidFill>
                  <a:schemeClr val="tx1"/>
                </a:solidFill>
                <a:latin typeface="Times New Roman" panose="02020603050405020304" pitchFamily="18" charset="0"/>
              </a:rPr>
              <a:t>2</a:t>
            </a:r>
            <a:r>
              <a:rPr kumimoji="1" lang="zh-CN" altLang="en-US" sz="2400" b="1">
                <a:solidFill>
                  <a:schemeClr val="tx1"/>
                </a:solidFill>
                <a:latin typeface="Times New Roman" panose="02020603050405020304" pitchFamily="18" charset="0"/>
              </a:rPr>
              <a:t>）寒流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7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27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27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27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27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8" grpId="0"/>
      <p:bldP spid="372749" grpId="0" animBg="1"/>
      <p:bldP spid="372750" grpId="0"/>
      <p:bldP spid="372751" grpId="0"/>
      <p:bldP spid="372752" grpId="0"/>
      <p:bldP spid="11" grpId="0"/>
      <p:bldP spid="12" grpId="0" animBg="1"/>
      <p:bldP spid="13"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6"/>
          <p:cNvSpPr>
            <a:spLocks noChangeArrowheads="1"/>
          </p:cNvSpPr>
          <p:nvPr/>
        </p:nvSpPr>
        <p:spPr bwMode="auto">
          <a:xfrm>
            <a:off x="904875" y="1484313"/>
            <a:ext cx="7483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498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Tx/>
              <a:buNone/>
            </a:pPr>
            <a:r>
              <a:rPr lang="zh-CN" altLang="en-US" sz="2400">
                <a:solidFill>
                  <a:schemeClr val="tx1"/>
                </a:solidFill>
                <a:latin typeface="Arial" panose="020B0604020202020204" pitchFamily="34" charset="0"/>
              </a:rPr>
              <a:t>温度是海洋的基本物理要素之一，很多海洋现象乃至地球现象都与海水温度有关： </a:t>
            </a:r>
          </a:p>
        </p:txBody>
      </p:sp>
      <p:sp>
        <p:nvSpPr>
          <p:cNvPr id="23555" name="Rectangle 7"/>
          <p:cNvSpPr>
            <a:spLocks noChangeArrowheads="1"/>
          </p:cNvSpPr>
          <p:nvPr/>
        </p:nvSpPr>
        <p:spPr bwMode="auto">
          <a:xfrm>
            <a:off x="889000" y="4292600"/>
            <a:ext cx="73469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534988">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ClrTx/>
              <a:buFontTx/>
              <a:buNone/>
            </a:pPr>
            <a:r>
              <a:rPr lang="zh-CN" altLang="en-US" sz="2400">
                <a:solidFill>
                  <a:schemeClr val="tx1"/>
                </a:solidFill>
                <a:latin typeface="Arial" panose="020B0604020202020204" pitchFamily="34" charset="0"/>
              </a:rPr>
              <a:t>在海洋声学测量中，温度是计算声速的首要因素。</a:t>
            </a:r>
            <a:endParaRPr lang="en-US" altLang="zh-CN" sz="2400">
              <a:solidFill>
                <a:schemeClr val="tx1"/>
              </a:solidFill>
              <a:latin typeface="Arial" panose="020B0604020202020204" pitchFamily="34" charset="0"/>
            </a:endParaRPr>
          </a:p>
        </p:txBody>
      </p:sp>
      <p:sp>
        <p:nvSpPr>
          <p:cNvPr id="2355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04CD636-F541-4187-9B87-8AC235510325}" type="slidenum">
              <a:rPr lang="en-US" altLang="zh-CN" sz="1800">
                <a:solidFill>
                  <a:srgbClr val="000000"/>
                </a:solidFill>
              </a:rPr>
              <a:pPr eaLnBrk="1" hangingPunct="1">
                <a:spcBef>
                  <a:spcPct val="0"/>
                </a:spcBef>
                <a:buClrTx/>
                <a:buFontTx/>
                <a:buNone/>
              </a:pPr>
              <a:t>6</a:t>
            </a:fld>
            <a:endParaRPr lang="en-US" altLang="zh-CN" sz="1800">
              <a:solidFill>
                <a:srgbClr val="000000"/>
              </a:solidFill>
            </a:endParaRPr>
          </a:p>
        </p:txBody>
      </p:sp>
      <p:sp>
        <p:nvSpPr>
          <p:cNvPr id="3" name="标题 2"/>
          <p:cNvSpPr>
            <a:spLocks noGrp="1"/>
          </p:cNvSpPr>
          <p:nvPr>
            <p:ph type="title"/>
          </p:nvPr>
        </p:nvSpPr>
        <p:spPr/>
        <p:txBody>
          <a:bodyPr/>
          <a:lstStyle/>
          <a:p>
            <a:pPr>
              <a:defRPr/>
            </a:pPr>
            <a:r>
              <a:rPr lang="en-US" altLang="zh-CN" b="1" dirty="0" smtClean="0">
                <a:solidFill>
                  <a:schemeClr val="tx2"/>
                </a:solidFill>
                <a:effectLst>
                  <a:outerShdw blurRad="38100" dist="38100" dir="2700000" algn="tl">
                    <a:srgbClr val="C0C0C0"/>
                  </a:outerShdw>
                </a:effectLst>
                <a:latin typeface="Arial" charset="0"/>
              </a:rPr>
              <a:t>1. </a:t>
            </a:r>
            <a:r>
              <a:rPr lang="zh-CN" altLang="en-US" b="1" dirty="0" smtClean="0">
                <a:solidFill>
                  <a:schemeClr val="tx2"/>
                </a:solidFill>
                <a:effectLst>
                  <a:outerShdw blurRad="38100" dist="38100" dir="2700000" algn="tl">
                    <a:srgbClr val="C0C0C0"/>
                  </a:outerShdw>
                </a:effectLst>
                <a:latin typeface="Arial" charset="0"/>
              </a:rPr>
              <a:t>海洋水温及其分布</a:t>
            </a:r>
            <a:endParaRPr lang="zh-CN" altLang="en-US" dirty="0"/>
          </a:p>
        </p:txBody>
      </p:sp>
      <p:sp>
        <p:nvSpPr>
          <p:cNvPr id="23558" name="矩形 1"/>
          <p:cNvSpPr>
            <a:spLocks noChangeArrowheads="1"/>
          </p:cNvSpPr>
          <p:nvPr/>
        </p:nvSpPr>
        <p:spPr bwMode="auto">
          <a:xfrm>
            <a:off x="1042988" y="2924175"/>
            <a:ext cx="7192962"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Tx/>
              <a:buNone/>
            </a:pPr>
            <a:r>
              <a:rPr lang="en-US" altLang="zh-CN" sz="2400">
                <a:solidFill>
                  <a:schemeClr val="tx1"/>
                </a:solidFill>
                <a:latin typeface="Arial" panose="020B0604020202020204" pitchFamily="34" charset="0"/>
              </a:rPr>
              <a:t>     </a:t>
            </a:r>
            <a:r>
              <a:rPr lang="zh-CN" altLang="zh-CN" sz="2400">
                <a:solidFill>
                  <a:schemeClr val="tx1"/>
                </a:solidFill>
                <a:latin typeface="Arial" panose="020B0604020202020204" pitchFamily="34" charset="0"/>
              </a:rPr>
              <a:t>在海水物理和化学要素中，海水温度是其他物理和化学要素测定的根本和前提。</a:t>
            </a:r>
          </a:p>
        </p:txBody>
      </p:sp>
      <p:pic>
        <p:nvPicPr>
          <p:cNvPr id="23559"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Tm="5575"/>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026"/>
          <p:cNvSpPr>
            <a:spLocks noGrp="1" noChangeArrowheads="1"/>
          </p:cNvSpPr>
          <p:nvPr>
            <p:ph type="title"/>
          </p:nvPr>
        </p:nvSpPr>
        <p:spPr>
          <a:xfrm>
            <a:off x="823913" y="152400"/>
            <a:ext cx="7772400" cy="612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风海流</a:t>
            </a:r>
          </a:p>
        </p:txBody>
      </p:sp>
      <p:pic>
        <p:nvPicPr>
          <p:cNvPr id="97283" name="Picture 1082"/>
          <p:cNvPicPr>
            <a:picLocks noChangeAspect="1" noChangeArrowheads="1"/>
          </p:cNvPicPr>
          <p:nvPr/>
        </p:nvPicPr>
        <p:blipFill>
          <a:blip r:embed="rId3">
            <a:extLst>
              <a:ext uri="{28A0092B-C50C-407E-A947-70E740481C1C}">
                <a14:useLocalDpi xmlns:a14="http://schemas.microsoft.com/office/drawing/2010/main" val="0"/>
              </a:ext>
            </a:extLst>
          </a:blip>
          <a:srcRect l="16000" t="51334" r="49001" b="23334"/>
          <a:stretch>
            <a:fillRect/>
          </a:stretch>
        </p:blipFill>
        <p:spPr bwMode="auto">
          <a:xfrm>
            <a:off x="-4763" y="3886200"/>
            <a:ext cx="914400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5323" name="Group 1083"/>
          <p:cNvGrpSpPr>
            <a:grpSpLocks/>
          </p:cNvGrpSpPr>
          <p:nvPr/>
        </p:nvGrpSpPr>
        <p:grpSpPr bwMode="auto">
          <a:xfrm>
            <a:off x="-304800" y="2133600"/>
            <a:ext cx="2438400" cy="1666875"/>
            <a:chOff x="-189" y="1344"/>
            <a:chExt cx="1536" cy="1050"/>
          </a:xfrm>
        </p:grpSpPr>
        <p:grpSp>
          <p:nvGrpSpPr>
            <p:cNvPr id="97304" name="Group 1084"/>
            <p:cNvGrpSpPr>
              <a:grpSpLocks/>
            </p:cNvGrpSpPr>
            <p:nvPr/>
          </p:nvGrpSpPr>
          <p:grpSpPr bwMode="auto">
            <a:xfrm>
              <a:off x="-189" y="2016"/>
              <a:ext cx="1536" cy="378"/>
              <a:chOff x="-189" y="2583"/>
              <a:chExt cx="1536" cy="378"/>
            </a:xfrm>
          </p:grpSpPr>
          <p:sp>
            <p:nvSpPr>
              <p:cNvPr id="97306" name="AutoShape 1085"/>
              <p:cNvSpPr>
                <a:spLocks noChangeArrowheads="1"/>
              </p:cNvSpPr>
              <p:nvPr/>
            </p:nvSpPr>
            <p:spPr bwMode="auto">
              <a:xfrm rot="2192058">
                <a:off x="-189" y="2583"/>
                <a:ext cx="1536" cy="118"/>
              </a:xfrm>
              <a:prstGeom prst="rightArrow">
                <a:avLst>
                  <a:gd name="adj1" fmla="val 50000"/>
                  <a:gd name="adj2" fmla="val 325424"/>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7" name="AutoShape 1086"/>
              <p:cNvSpPr>
                <a:spLocks noChangeArrowheads="1"/>
              </p:cNvSpPr>
              <p:nvPr/>
            </p:nvSpPr>
            <p:spPr bwMode="auto">
              <a:xfrm rot="2192058">
                <a:off x="-144" y="2733"/>
                <a:ext cx="1135" cy="106"/>
              </a:xfrm>
              <a:prstGeom prst="rightArrow">
                <a:avLst>
                  <a:gd name="adj1" fmla="val 50000"/>
                  <a:gd name="adj2" fmla="val 267689"/>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8" name="AutoShape 1087"/>
              <p:cNvSpPr>
                <a:spLocks noChangeArrowheads="1"/>
              </p:cNvSpPr>
              <p:nvPr/>
            </p:nvSpPr>
            <p:spPr bwMode="auto">
              <a:xfrm rot="2192058">
                <a:off x="-94" y="2825"/>
                <a:ext cx="655" cy="136"/>
              </a:xfrm>
              <a:prstGeom prst="rightArrow">
                <a:avLst>
                  <a:gd name="adj1" fmla="val 50000"/>
                  <a:gd name="adj2" fmla="val 120404"/>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sp>
          <p:nvSpPr>
            <p:cNvPr id="97305" name="Text Box 1088" descr="bjt0001"/>
            <p:cNvSpPr txBox="1">
              <a:spLocks noChangeArrowheads="1"/>
            </p:cNvSpPr>
            <p:nvPr/>
          </p:nvSpPr>
          <p:spPr bwMode="auto">
            <a:xfrm>
              <a:off x="0" y="1344"/>
              <a:ext cx="336" cy="288"/>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sz="2400" b="1">
                  <a:solidFill>
                    <a:schemeClr val="bg1"/>
                  </a:solidFill>
                  <a:latin typeface="Times New Roman" panose="02020603050405020304" pitchFamily="18" charset="0"/>
                </a:rPr>
                <a:t>风</a:t>
              </a:r>
            </a:p>
          </p:txBody>
        </p:sp>
      </p:grpSp>
      <p:grpSp>
        <p:nvGrpSpPr>
          <p:cNvPr id="395329" name="Group 1089"/>
          <p:cNvGrpSpPr>
            <a:grpSpLocks/>
          </p:cNvGrpSpPr>
          <p:nvPr/>
        </p:nvGrpSpPr>
        <p:grpSpPr bwMode="auto">
          <a:xfrm>
            <a:off x="-4763" y="4114800"/>
            <a:ext cx="9144001" cy="1524000"/>
            <a:chOff x="0" y="2592"/>
            <a:chExt cx="3072" cy="864"/>
          </a:xfrm>
        </p:grpSpPr>
        <p:sp>
          <p:nvSpPr>
            <p:cNvPr id="97288" name="AutoShape 1090"/>
            <p:cNvSpPr>
              <a:spLocks noChangeArrowheads="1"/>
            </p:cNvSpPr>
            <p:nvPr/>
          </p:nvSpPr>
          <p:spPr bwMode="auto">
            <a:xfrm rot="-453493">
              <a:off x="480" y="2640"/>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89" name="AutoShape 1091"/>
            <p:cNvSpPr>
              <a:spLocks noChangeArrowheads="1"/>
            </p:cNvSpPr>
            <p:nvPr/>
          </p:nvSpPr>
          <p:spPr bwMode="auto">
            <a:xfrm rot="-340163">
              <a:off x="1008" y="2592"/>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0" name="AutoShape 1092"/>
            <p:cNvSpPr>
              <a:spLocks noChangeArrowheads="1"/>
            </p:cNvSpPr>
            <p:nvPr/>
          </p:nvSpPr>
          <p:spPr bwMode="auto">
            <a:xfrm rot="-139860">
              <a:off x="1536" y="2592"/>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1" name="AutoShape 1093"/>
            <p:cNvSpPr>
              <a:spLocks noChangeArrowheads="1"/>
            </p:cNvSpPr>
            <p:nvPr/>
          </p:nvSpPr>
          <p:spPr bwMode="auto">
            <a:xfrm rot="-99297">
              <a:off x="2064" y="2592"/>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2" name="AutoShape 1094"/>
            <p:cNvSpPr>
              <a:spLocks noChangeArrowheads="1"/>
            </p:cNvSpPr>
            <p:nvPr/>
          </p:nvSpPr>
          <p:spPr bwMode="auto">
            <a:xfrm rot="-453493">
              <a:off x="2592" y="2592"/>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3" name="AutoShape 1095"/>
            <p:cNvSpPr>
              <a:spLocks noChangeArrowheads="1"/>
            </p:cNvSpPr>
            <p:nvPr/>
          </p:nvSpPr>
          <p:spPr bwMode="auto">
            <a:xfrm rot="-425450">
              <a:off x="528" y="2832"/>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4" name="AutoShape 1096"/>
            <p:cNvSpPr>
              <a:spLocks noChangeArrowheads="1"/>
            </p:cNvSpPr>
            <p:nvPr/>
          </p:nvSpPr>
          <p:spPr bwMode="auto">
            <a:xfrm rot="-326158">
              <a:off x="1056" y="2784"/>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5" name="AutoShape 1097"/>
            <p:cNvSpPr>
              <a:spLocks noChangeArrowheads="1"/>
            </p:cNvSpPr>
            <p:nvPr/>
          </p:nvSpPr>
          <p:spPr bwMode="auto">
            <a:xfrm rot="218196">
              <a:off x="0" y="2640"/>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6" name="AutoShape 1098"/>
            <p:cNvSpPr>
              <a:spLocks noChangeArrowheads="1"/>
            </p:cNvSpPr>
            <p:nvPr/>
          </p:nvSpPr>
          <p:spPr bwMode="auto">
            <a:xfrm>
              <a:off x="1584" y="2784"/>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7" name="AutoShape 1099"/>
            <p:cNvSpPr>
              <a:spLocks noChangeArrowheads="1"/>
            </p:cNvSpPr>
            <p:nvPr/>
          </p:nvSpPr>
          <p:spPr bwMode="auto">
            <a:xfrm>
              <a:off x="2112" y="2784"/>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8" name="AutoShape 1100"/>
            <p:cNvSpPr>
              <a:spLocks noChangeArrowheads="1"/>
            </p:cNvSpPr>
            <p:nvPr/>
          </p:nvSpPr>
          <p:spPr bwMode="auto">
            <a:xfrm rot="-551489">
              <a:off x="144" y="3120"/>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299" name="AutoShape 1101"/>
            <p:cNvSpPr>
              <a:spLocks noChangeArrowheads="1"/>
            </p:cNvSpPr>
            <p:nvPr/>
          </p:nvSpPr>
          <p:spPr bwMode="auto">
            <a:xfrm rot="-607547">
              <a:off x="720" y="3024"/>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0" name="AutoShape 1102"/>
            <p:cNvSpPr>
              <a:spLocks noChangeArrowheads="1"/>
            </p:cNvSpPr>
            <p:nvPr/>
          </p:nvSpPr>
          <p:spPr bwMode="auto">
            <a:xfrm rot="-537784">
              <a:off x="0" y="3360"/>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1" name="AutoShape 1103"/>
            <p:cNvSpPr>
              <a:spLocks noChangeArrowheads="1"/>
            </p:cNvSpPr>
            <p:nvPr/>
          </p:nvSpPr>
          <p:spPr bwMode="auto">
            <a:xfrm rot="-354179">
              <a:off x="1296" y="2976"/>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2" name="AutoShape 1104"/>
            <p:cNvSpPr>
              <a:spLocks noChangeArrowheads="1"/>
            </p:cNvSpPr>
            <p:nvPr/>
          </p:nvSpPr>
          <p:spPr bwMode="auto">
            <a:xfrm rot="-268590">
              <a:off x="0" y="2880"/>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7303" name="AutoShape 1105"/>
            <p:cNvSpPr>
              <a:spLocks noChangeArrowheads="1"/>
            </p:cNvSpPr>
            <p:nvPr/>
          </p:nvSpPr>
          <p:spPr bwMode="auto">
            <a:xfrm rot="-650419">
              <a:off x="576" y="3264"/>
              <a:ext cx="480" cy="96"/>
            </a:xfrm>
            <a:prstGeom prst="rightArrow">
              <a:avLst>
                <a:gd name="adj1" fmla="val 50000"/>
                <a:gd name="adj2" fmla="val 125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sp>
        <p:nvSpPr>
          <p:cNvPr id="97286" name="Text Box 1106"/>
          <p:cNvSpPr txBox="1">
            <a:spLocks noChangeArrowheads="1"/>
          </p:cNvSpPr>
          <p:nvPr/>
        </p:nvSpPr>
        <p:spPr bwMode="auto">
          <a:xfrm>
            <a:off x="2971800" y="5486400"/>
            <a:ext cx="33528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en-US" altLang="zh-CN" sz="2400" b="1">
                <a:solidFill>
                  <a:schemeClr val="tx1"/>
                </a:solidFill>
                <a:latin typeface="Times New Roman" panose="02020603050405020304" pitchFamily="18" charset="0"/>
              </a:rPr>
              <a:t>   </a:t>
            </a:r>
            <a:r>
              <a:rPr kumimoji="1" lang="zh-CN" altLang="en-US" sz="2400" b="1">
                <a:solidFill>
                  <a:schemeClr val="tx1"/>
                </a:solidFill>
                <a:latin typeface="Times New Roman" panose="02020603050405020304" pitchFamily="18" charset="0"/>
              </a:rPr>
              <a:t>在</a:t>
            </a:r>
            <a:r>
              <a:rPr kumimoji="1" lang="zh-CN" altLang="en-US" sz="2400" b="1">
                <a:solidFill>
                  <a:srgbClr val="FF0066"/>
                </a:solidFill>
                <a:latin typeface="Times New Roman" panose="02020603050405020304" pitchFamily="18" charset="0"/>
              </a:rPr>
              <a:t>风</a:t>
            </a:r>
            <a:r>
              <a:rPr kumimoji="1" lang="zh-CN" altLang="en-US" sz="2400" b="1">
                <a:solidFill>
                  <a:schemeClr val="tx1"/>
                </a:solidFill>
                <a:latin typeface="Times New Roman" panose="02020603050405020304" pitchFamily="18" charset="0"/>
              </a:rPr>
              <a:t>的影响下，海洋表层的海水沿一定方向有规律的大规模流动。</a:t>
            </a:r>
            <a:endParaRPr kumimoji="1" lang="en-US" altLang="zh-CN" sz="2400" b="1">
              <a:solidFill>
                <a:schemeClr val="tx1"/>
              </a:solidFill>
              <a:latin typeface="Times New Roman" panose="02020603050405020304" pitchFamily="18" charset="0"/>
            </a:endParaRPr>
          </a:p>
        </p:txBody>
      </p:sp>
      <p:pic>
        <p:nvPicPr>
          <p:cNvPr id="97287" name="Picture 1107" descr="back3">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29638" y="6664325"/>
            <a:ext cx="6096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395323"/>
                                        </p:tgtEl>
                                        <p:attrNameLst>
                                          <p:attrName>style.visibility</p:attrName>
                                        </p:attrNameLst>
                                      </p:cBhvr>
                                      <p:to>
                                        <p:strVal val="visible"/>
                                      </p:to>
                                    </p:set>
                                    <p:animEffect transition="in" filter="strips(downRight)">
                                      <p:cBhvr>
                                        <p:cTn id="7" dur="500"/>
                                        <p:tgtEl>
                                          <p:spTgt spid="395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7" presetClass="entr" presetSubtype="8" fill="hold" nodeType="clickEffect">
                                  <p:stCondLst>
                                    <p:cond delay="0"/>
                                  </p:stCondLst>
                                  <p:childTnLst>
                                    <p:set>
                                      <p:cBhvr>
                                        <p:cTn id="11" dur="1" fill="hold">
                                          <p:stCondLst>
                                            <p:cond delay="0"/>
                                          </p:stCondLst>
                                        </p:cTn>
                                        <p:tgtEl>
                                          <p:spTgt spid="395329"/>
                                        </p:tgtEl>
                                        <p:attrNameLst>
                                          <p:attrName>style.visibility</p:attrName>
                                        </p:attrNameLst>
                                      </p:cBhvr>
                                      <p:to>
                                        <p:strVal val="visible"/>
                                      </p:to>
                                    </p:set>
                                    <p:anim calcmode="lin" valueType="num">
                                      <p:cBhvr additive="base">
                                        <p:cTn id="12" dur="5000" fill="hold"/>
                                        <p:tgtEl>
                                          <p:spTgt spid="395329"/>
                                        </p:tgtEl>
                                        <p:attrNameLst>
                                          <p:attrName>ppt_x</p:attrName>
                                        </p:attrNameLst>
                                      </p:cBhvr>
                                      <p:tavLst>
                                        <p:tav tm="0">
                                          <p:val>
                                            <p:strVal val="0-#ppt_w/2"/>
                                          </p:val>
                                        </p:tav>
                                        <p:tav tm="100000">
                                          <p:val>
                                            <p:strVal val="#ppt_x"/>
                                          </p:val>
                                        </p:tav>
                                      </p:tavLst>
                                    </p:anim>
                                    <p:anim calcmode="lin" valueType="num">
                                      <p:cBhvr additive="base">
                                        <p:cTn id="13" dur="5000" fill="hold"/>
                                        <p:tgtEl>
                                          <p:spTgt spid="3953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026"/>
          <p:cNvSpPr>
            <a:spLocks noGrp="1" noChangeArrowheads="1"/>
          </p:cNvSpPr>
          <p:nvPr>
            <p:ph type="title"/>
          </p:nvPr>
        </p:nvSpPr>
        <p:spPr>
          <a:xfrm>
            <a:off x="809625" y="144463"/>
            <a:ext cx="7772400" cy="6921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密度流</a:t>
            </a:r>
          </a:p>
        </p:txBody>
      </p:sp>
      <p:pic>
        <p:nvPicPr>
          <p:cNvPr id="99331" name="Picture 1030"/>
          <p:cNvPicPr>
            <a:picLocks noChangeAspect="1" noChangeArrowheads="1"/>
          </p:cNvPicPr>
          <p:nvPr/>
        </p:nvPicPr>
        <p:blipFill>
          <a:blip r:embed="rId3">
            <a:extLst>
              <a:ext uri="{28A0092B-C50C-407E-A947-70E740481C1C}">
                <a14:useLocalDpi xmlns:a14="http://schemas.microsoft.com/office/drawing/2010/main" val="0"/>
              </a:ext>
            </a:extLst>
          </a:blip>
          <a:srcRect l="16000" t="54726" r="49001" b="37708"/>
          <a:stretch>
            <a:fillRect/>
          </a:stretch>
        </p:blipFill>
        <p:spPr bwMode="auto">
          <a:xfrm>
            <a:off x="19050" y="4321175"/>
            <a:ext cx="91440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96295" name="Group 1031"/>
          <p:cNvGrpSpPr>
            <a:grpSpLocks/>
          </p:cNvGrpSpPr>
          <p:nvPr/>
        </p:nvGrpSpPr>
        <p:grpSpPr bwMode="auto">
          <a:xfrm>
            <a:off x="19050" y="3863975"/>
            <a:ext cx="9144000" cy="3048000"/>
            <a:chOff x="0" y="2400"/>
            <a:chExt cx="5760" cy="1920"/>
          </a:xfrm>
        </p:grpSpPr>
        <p:pic>
          <p:nvPicPr>
            <p:cNvPr id="99378" name="Picture 1032"/>
            <p:cNvPicPr>
              <a:picLocks noChangeAspect="1" noChangeArrowheads="1"/>
            </p:cNvPicPr>
            <p:nvPr/>
          </p:nvPicPr>
          <p:blipFill>
            <a:blip r:embed="rId3">
              <a:lum bright="-18000" contrast="24000"/>
              <a:extLst>
                <a:ext uri="{28A0092B-C50C-407E-A947-70E740481C1C}">
                  <a14:useLocalDpi xmlns:a14="http://schemas.microsoft.com/office/drawing/2010/main" val="0"/>
                </a:ext>
              </a:extLst>
            </a:blip>
            <a:srcRect l="33501" t="52649" r="49001" b="31128"/>
            <a:stretch>
              <a:fillRect/>
            </a:stretch>
          </p:blipFill>
          <p:spPr bwMode="auto">
            <a:xfrm>
              <a:off x="2880" y="2640"/>
              <a:ext cx="2880" cy="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79" name="Picture 1033"/>
            <p:cNvPicPr>
              <a:picLocks noChangeAspect="1" noChangeArrowheads="1"/>
            </p:cNvPicPr>
            <p:nvPr/>
          </p:nvPicPr>
          <p:blipFill>
            <a:blip r:embed="rId3">
              <a:extLst>
                <a:ext uri="{28A0092B-C50C-407E-A947-70E740481C1C}">
                  <a14:useLocalDpi xmlns:a14="http://schemas.microsoft.com/office/drawing/2010/main" val="0"/>
                </a:ext>
              </a:extLst>
            </a:blip>
            <a:srcRect l="16000" t="51334" r="66499" b="31128"/>
            <a:stretch>
              <a:fillRect/>
            </a:stretch>
          </p:blipFill>
          <p:spPr bwMode="auto">
            <a:xfrm>
              <a:off x="0" y="2400"/>
              <a:ext cx="2880" cy="1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9333" name="Text Box 1034"/>
          <p:cNvSpPr txBox="1">
            <a:spLocks noChangeArrowheads="1"/>
          </p:cNvSpPr>
          <p:nvPr/>
        </p:nvSpPr>
        <p:spPr bwMode="auto">
          <a:xfrm>
            <a:off x="539750" y="2133600"/>
            <a:ext cx="396081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sz="2000" b="1">
                <a:solidFill>
                  <a:schemeClr val="tx1"/>
                </a:solidFill>
                <a:latin typeface="Times New Roman" panose="02020603050405020304" pitchFamily="18" charset="0"/>
              </a:rPr>
              <a:t>由温度和盐度的不同会使海水产生</a:t>
            </a:r>
            <a:r>
              <a:rPr kumimoji="1" lang="zh-CN" altLang="en-US" sz="2000" b="1">
                <a:solidFill>
                  <a:srgbClr val="FF0066"/>
                </a:solidFill>
                <a:latin typeface="Times New Roman" panose="02020603050405020304" pitchFamily="18" charset="0"/>
              </a:rPr>
              <a:t>密度差异</a:t>
            </a:r>
            <a:r>
              <a:rPr kumimoji="1" lang="zh-CN" altLang="en-US" sz="2000" b="1">
                <a:solidFill>
                  <a:schemeClr val="tx1"/>
                </a:solidFill>
                <a:latin typeface="Times New Roman" panose="02020603050405020304" pitchFamily="18" charset="0"/>
              </a:rPr>
              <a:t>影响而形成的洋流</a:t>
            </a:r>
          </a:p>
        </p:txBody>
      </p:sp>
      <p:grpSp>
        <p:nvGrpSpPr>
          <p:cNvPr id="396299" name="Group 1035"/>
          <p:cNvGrpSpPr>
            <a:grpSpLocks/>
          </p:cNvGrpSpPr>
          <p:nvPr/>
        </p:nvGrpSpPr>
        <p:grpSpPr bwMode="auto">
          <a:xfrm>
            <a:off x="5657850" y="2797175"/>
            <a:ext cx="3276600" cy="1295400"/>
            <a:chOff x="3552" y="1728"/>
            <a:chExt cx="2064" cy="816"/>
          </a:xfrm>
        </p:grpSpPr>
        <p:sp>
          <p:nvSpPr>
            <p:cNvPr id="99370" name="Line 1036"/>
            <p:cNvSpPr>
              <a:spLocks noChangeShapeType="1"/>
            </p:cNvSpPr>
            <p:nvPr/>
          </p:nvSpPr>
          <p:spPr bwMode="auto">
            <a:xfrm>
              <a:off x="4992" y="1776"/>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1" name="Line 1037"/>
            <p:cNvSpPr>
              <a:spLocks noChangeShapeType="1"/>
            </p:cNvSpPr>
            <p:nvPr/>
          </p:nvSpPr>
          <p:spPr bwMode="auto">
            <a:xfrm>
              <a:off x="5280" y="1872"/>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2" name="Line 1038"/>
            <p:cNvSpPr>
              <a:spLocks noChangeShapeType="1"/>
            </p:cNvSpPr>
            <p:nvPr/>
          </p:nvSpPr>
          <p:spPr bwMode="auto">
            <a:xfrm>
              <a:off x="4704" y="1872"/>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3" name="Line 1039"/>
            <p:cNvSpPr>
              <a:spLocks noChangeShapeType="1"/>
            </p:cNvSpPr>
            <p:nvPr/>
          </p:nvSpPr>
          <p:spPr bwMode="auto">
            <a:xfrm>
              <a:off x="4416" y="1728"/>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4" name="Line 1040"/>
            <p:cNvSpPr>
              <a:spLocks noChangeShapeType="1"/>
            </p:cNvSpPr>
            <p:nvPr/>
          </p:nvSpPr>
          <p:spPr bwMode="auto">
            <a:xfrm>
              <a:off x="4128" y="1872"/>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5" name="Line 1041"/>
            <p:cNvSpPr>
              <a:spLocks noChangeShapeType="1"/>
            </p:cNvSpPr>
            <p:nvPr/>
          </p:nvSpPr>
          <p:spPr bwMode="auto">
            <a:xfrm>
              <a:off x="5616" y="1776"/>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6" name="Line 1042"/>
            <p:cNvSpPr>
              <a:spLocks noChangeShapeType="1"/>
            </p:cNvSpPr>
            <p:nvPr/>
          </p:nvSpPr>
          <p:spPr bwMode="auto">
            <a:xfrm>
              <a:off x="3552" y="1872"/>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77" name="Line 1043"/>
            <p:cNvSpPr>
              <a:spLocks noChangeShapeType="1"/>
            </p:cNvSpPr>
            <p:nvPr/>
          </p:nvSpPr>
          <p:spPr bwMode="auto">
            <a:xfrm>
              <a:off x="3840" y="1776"/>
              <a:ext cx="0" cy="672"/>
            </a:xfrm>
            <a:prstGeom prst="line">
              <a:avLst/>
            </a:prstGeom>
            <a:noFill/>
            <a:ln w="57150">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96308" name="Group 1044"/>
          <p:cNvGrpSpPr>
            <a:grpSpLocks/>
          </p:cNvGrpSpPr>
          <p:nvPr/>
        </p:nvGrpSpPr>
        <p:grpSpPr bwMode="auto">
          <a:xfrm>
            <a:off x="628650" y="2949575"/>
            <a:ext cx="3276600" cy="1295400"/>
            <a:chOff x="384" y="1824"/>
            <a:chExt cx="2064" cy="816"/>
          </a:xfrm>
        </p:grpSpPr>
        <p:sp>
          <p:nvSpPr>
            <p:cNvPr id="99362" name="Line 1045"/>
            <p:cNvSpPr>
              <a:spLocks noChangeShapeType="1"/>
            </p:cNvSpPr>
            <p:nvPr/>
          </p:nvSpPr>
          <p:spPr bwMode="auto">
            <a:xfrm>
              <a:off x="1824" y="1872"/>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3" name="Line 1046"/>
            <p:cNvSpPr>
              <a:spLocks noChangeShapeType="1"/>
            </p:cNvSpPr>
            <p:nvPr/>
          </p:nvSpPr>
          <p:spPr bwMode="auto">
            <a:xfrm>
              <a:off x="2112" y="1968"/>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4" name="Line 1047"/>
            <p:cNvSpPr>
              <a:spLocks noChangeShapeType="1"/>
            </p:cNvSpPr>
            <p:nvPr/>
          </p:nvSpPr>
          <p:spPr bwMode="auto">
            <a:xfrm>
              <a:off x="1536" y="1968"/>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5" name="Line 1048"/>
            <p:cNvSpPr>
              <a:spLocks noChangeShapeType="1"/>
            </p:cNvSpPr>
            <p:nvPr/>
          </p:nvSpPr>
          <p:spPr bwMode="auto">
            <a:xfrm>
              <a:off x="1248" y="1824"/>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6" name="Line 1049"/>
            <p:cNvSpPr>
              <a:spLocks noChangeShapeType="1"/>
            </p:cNvSpPr>
            <p:nvPr/>
          </p:nvSpPr>
          <p:spPr bwMode="auto">
            <a:xfrm>
              <a:off x="960" y="1968"/>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7" name="Line 1050"/>
            <p:cNvSpPr>
              <a:spLocks noChangeShapeType="1"/>
            </p:cNvSpPr>
            <p:nvPr/>
          </p:nvSpPr>
          <p:spPr bwMode="auto">
            <a:xfrm>
              <a:off x="2448" y="1872"/>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8" name="Line 1051"/>
            <p:cNvSpPr>
              <a:spLocks noChangeShapeType="1"/>
            </p:cNvSpPr>
            <p:nvPr/>
          </p:nvSpPr>
          <p:spPr bwMode="auto">
            <a:xfrm>
              <a:off x="384" y="1968"/>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69" name="Line 1052"/>
            <p:cNvSpPr>
              <a:spLocks noChangeShapeType="1"/>
            </p:cNvSpPr>
            <p:nvPr/>
          </p:nvSpPr>
          <p:spPr bwMode="auto">
            <a:xfrm>
              <a:off x="672" y="1872"/>
              <a:ext cx="0" cy="672"/>
            </a:xfrm>
            <a:prstGeom prst="line">
              <a:avLst/>
            </a:prstGeom>
            <a:noFill/>
            <a:ln w="38100" cap="rnd">
              <a:solidFill>
                <a:schemeClr val="tx1"/>
              </a:solidFill>
              <a:prstDash val="sysDot"/>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96317" name="Picture 1053"/>
          <p:cNvPicPr>
            <a:picLocks noChangeAspect="1" noChangeArrowheads="1"/>
          </p:cNvPicPr>
          <p:nvPr/>
        </p:nvPicPr>
        <p:blipFill>
          <a:blip r:embed="rId3">
            <a:extLst>
              <a:ext uri="{28A0092B-C50C-407E-A947-70E740481C1C}">
                <a14:useLocalDpi xmlns:a14="http://schemas.microsoft.com/office/drawing/2010/main" val="0"/>
              </a:ext>
            </a:extLst>
          </a:blip>
          <a:srcRect l="16000" t="51334" r="49001" b="31128"/>
          <a:stretch>
            <a:fillRect/>
          </a:stretch>
        </p:blipFill>
        <p:spPr bwMode="auto">
          <a:xfrm>
            <a:off x="19050" y="3863975"/>
            <a:ext cx="91440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337" name="Freeform 1054"/>
          <p:cNvSpPr>
            <a:spLocks/>
          </p:cNvSpPr>
          <p:nvPr/>
        </p:nvSpPr>
        <p:spPr bwMode="auto">
          <a:xfrm>
            <a:off x="2609850" y="5311775"/>
            <a:ext cx="4430713" cy="1774825"/>
          </a:xfrm>
          <a:custGeom>
            <a:avLst/>
            <a:gdLst>
              <a:gd name="T0" fmla="*/ 0 w 2659"/>
              <a:gd name="T1" fmla="*/ 2147483646 h 1017"/>
              <a:gd name="T2" fmla="*/ 2147483646 w 2659"/>
              <a:gd name="T3" fmla="*/ 2147483646 h 1017"/>
              <a:gd name="T4" fmla="*/ 2147483646 w 2659"/>
              <a:gd name="T5" fmla="*/ 2147483646 h 1017"/>
              <a:gd name="T6" fmla="*/ 2147483646 w 2659"/>
              <a:gd name="T7" fmla="*/ 2147483646 h 1017"/>
              <a:gd name="T8" fmla="*/ 2147483646 w 2659"/>
              <a:gd name="T9" fmla="*/ 2147483646 h 1017"/>
              <a:gd name="T10" fmla="*/ 2147483646 w 2659"/>
              <a:gd name="T11" fmla="*/ 2147483646 h 1017"/>
              <a:gd name="T12" fmla="*/ 2147483646 w 2659"/>
              <a:gd name="T13" fmla="*/ 2147483646 h 1017"/>
              <a:gd name="T14" fmla="*/ 2147483646 w 2659"/>
              <a:gd name="T15" fmla="*/ 2147483646 h 1017"/>
              <a:gd name="T16" fmla="*/ 2147483646 w 2659"/>
              <a:gd name="T17" fmla="*/ 2147483646 h 1017"/>
              <a:gd name="T18" fmla="*/ 2147483646 w 2659"/>
              <a:gd name="T19" fmla="*/ 2147483646 h 1017"/>
              <a:gd name="T20" fmla="*/ 2147483646 w 2659"/>
              <a:gd name="T21" fmla="*/ 2147483646 h 1017"/>
              <a:gd name="T22" fmla="*/ 2147483646 w 2659"/>
              <a:gd name="T23" fmla="*/ 2147483646 h 1017"/>
              <a:gd name="T24" fmla="*/ 2147483646 w 2659"/>
              <a:gd name="T25" fmla="*/ 2147483646 h 1017"/>
              <a:gd name="T26" fmla="*/ 2147483646 w 2659"/>
              <a:gd name="T27" fmla="*/ 2147483646 h 1017"/>
              <a:gd name="T28" fmla="*/ 2147483646 w 2659"/>
              <a:gd name="T29" fmla="*/ 2147483646 h 1017"/>
              <a:gd name="T30" fmla="*/ 2147483646 w 2659"/>
              <a:gd name="T31" fmla="*/ 0 h 1017"/>
              <a:gd name="T32" fmla="*/ 2147483646 w 2659"/>
              <a:gd name="T33" fmla="*/ 2147483646 h 1017"/>
              <a:gd name="T34" fmla="*/ 2147483646 w 2659"/>
              <a:gd name="T35" fmla="*/ 2147483646 h 1017"/>
              <a:gd name="T36" fmla="*/ 2147483646 w 2659"/>
              <a:gd name="T37" fmla="*/ 2147483646 h 1017"/>
              <a:gd name="T38" fmla="*/ 2147483646 w 2659"/>
              <a:gd name="T39" fmla="*/ 2147483646 h 1017"/>
              <a:gd name="T40" fmla="*/ 2147483646 w 2659"/>
              <a:gd name="T41" fmla="*/ 2147483646 h 1017"/>
              <a:gd name="T42" fmla="*/ 2147483646 w 2659"/>
              <a:gd name="T43" fmla="*/ 2147483646 h 1017"/>
              <a:gd name="T44" fmla="*/ 2147483646 w 2659"/>
              <a:gd name="T45" fmla="*/ 2147483646 h 1017"/>
              <a:gd name="T46" fmla="*/ 2147483646 w 2659"/>
              <a:gd name="T47" fmla="*/ 2147483646 h 1017"/>
              <a:gd name="T48" fmla="*/ 2147483646 w 2659"/>
              <a:gd name="T49" fmla="*/ 2147483646 h 1017"/>
              <a:gd name="T50" fmla="*/ 2147483646 w 2659"/>
              <a:gd name="T51" fmla="*/ 2147483646 h 1017"/>
              <a:gd name="T52" fmla="*/ 2147483646 w 2659"/>
              <a:gd name="T53" fmla="*/ 2147483646 h 1017"/>
              <a:gd name="T54" fmla="*/ 2147483646 w 2659"/>
              <a:gd name="T55" fmla="*/ 2147483646 h 1017"/>
              <a:gd name="T56" fmla="*/ 2147483646 w 2659"/>
              <a:gd name="T57" fmla="*/ 2147483646 h 1017"/>
              <a:gd name="T58" fmla="*/ 2147483646 w 2659"/>
              <a:gd name="T59" fmla="*/ 2147483646 h 1017"/>
              <a:gd name="T60" fmla="*/ 2147483646 w 2659"/>
              <a:gd name="T61" fmla="*/ 2147483646 h 1017"/>
              <a:gd name="T62" fmla="*/ 2147483646 w 2659"/>
              <a:gd name="T63" fmla="*/ 2147483646 h 1017"/>
              <a:gd name="T64" fmla="*/ 2147483646 w 2659"/>
              <a:gd name="T65" fmla="*/ 2147483646 h 1017"/>
              <a:gd name="T66" fmla="*/ 2147483646 w 2659"/>
              <a:gd name="T67" fmla="*/ 2147483646 h 1017"/>
              <a:gd name="T68" fmla="*/ 2147483646 w 2659"/>
              <a:gd name="T69" fmla="*/ 2147483646 h 1017"/>
              <a:gd name="T70" fmla="*/ 2147483646 w 2659"/>
              <a:gd name="T71" fmla="*/ 2147483646 h 1017"/>
              <a:gd name="T72" fmla="*/ 2147483646 w 2659"/>
              <a:gd name="T73" fmla="*/ 2147483646 h 1017"/>
              <a:gd name="T74" fmla="*/ 0 w 2659"/>
              <a:gd name="T75" fmla="*/ 2147483646 h 10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659" h="1017">
                <a:moveTo>
                  <a:pt x="0" y="968"/>
                </a:moveTo>
                <a:cubicBezTo>
                  <a:pt x="37" y="964"/>
                  <a:pt x="74" y="962"/>
                  <a:pt x="110" y="956"/>
                </a:cubicBezTo>
                <a:cubicBezTo>
                  <a:pt x="171" y="946"/>
                  <a:pt x="208" y="890"/>
                  <a:pt x="257" y="858"/>
                </a:cubicBezTo>
                <a:cubicBezTo>
                  <a:pt x="278" y="794"/>
                  <a:pt x="252" y="840"/>
                  <a:pt x="306" y="809"/>
                </a:cubicBezTo>
                <a:cubicBezTo>
                  <a:pt x="324" y="799"/>
                  <a:pt x="339" y="784"/>
                  <a:pt x="355" y="772"/>
                </a:cubicBezTo>
                <a:cubicBezTo>
                  <a:pt x="359" y="760"/>
                  <a:pt x="362" y="747"/>
                  <a:pt x="368" y="735"/>
                </a:cubicBezTo>
                <a:cubicBezTo>
                  <a:pt x="375" y="722"/>
                  <a:pt x="387" y="712"/>
                  <a:pt x="392" y="698"/>
                </a:cubicBezTo>
                <a:cubicBezTo>
                  <a:pt x="404" y="666"/>
                  <a:pt x="409" y="633"/>
                  <a:pt x="417" y="600"/>
                </a:cubicBezTo>
                <a:cubicBezTo>
                  <a:pt x="421" y="582"/>
                  <a:pt x="449" y="583"/>
                  <a:pt x="466" y="576"/>
                </a:cubicBezTo>
                <a:cubicBezTo>
                  <a:pt x="524" y="551"/>
                  <a:pt x="587" y="539"/>
                  <a:pt x="649" y="527"/>
                </a:cubicBezTo>
                <a:cubicBezTo>
                  <a:pt x="728" y="474"/>
                  <a:pt x="779" y="386"/>
                  <a:pt x="845" y="318"/>
                </a:cubicBezTo>
                <a:cubicBezTo>
                  <a:pt x="863" y="269"/>
                  <a:pt x="889" y="264"/>
                  <a:pt x="919" y="220"/>
                </a:cubicBezTo>
                <a:cubicBezTo>
                  <a:pt x="948" y="135"/>
                  <a:pt x="936" y="171"/>
                  <a:pt x="956" y="110"/>
                </a:cubicBezTo>
                <a:cubicBezTo>
                  <a:pt x="961" y="96"/>
                  <a:pt x="982" y="95"/>
                  <a:pt x="993" y="85"/>
                </a:cubicBezTo>
                <a:cubicBezTo>
                  <a:pt x="1006" y="74"/>
                  <a:pt x="1015" y="58"/>
                  <a:pt x="1029" y="49"/>
                </a:cubicBezTo>
                <a:cubicBezTo>
                  <a:pt x="1051" y="34"/>
                  <a:pt x="1114" y="8"/>
                  <a:pt x="1140" y="0"/>
                </a:cubicBezTo>
                <a:cubicBezTo>
                  <a:pt x="1185" y="4"/>
                  <a:pt x="1230" y="4"/>
                  <a:pt x="1274" y="12"/>
                </a:cubicBezTo>
                <a:cubicBezTo>
                  <a:pt x="1300" y="16"/>
                  <a:pt x="1348" y="36"/>
                  <a:pt x="1348" y="36"/>
                </a:cubicBezTo>
                <a:cubicBezTo>
                  <a:pt x="1360" y="44"/>
                  <a:pt x="1371" y="55"/>
                  <a:pt x="1385" y="61"/>
                </a:cubicBezTo>
                <a:cubicBezTo>
                  <a:pt x="1400" y="68"/>
                  <a:pt x="1420" y="64"/>
                  <a:pt x="1434" y="73"/>
                </a:cubicBezTo>
                <a:cubicBezTo>
                  <a:pt x="1543" y="146"/>
                  <a:pt x="1375" y="83"/>
                  <a:pt x="1495" y="122"/>
                </a:cubicBezTo>
                <a:cubicBezTo>
                  <a:pt x="1532" y="146"/>
                  <a:pt x="1578" y="161"/>
                  <a:pt x="1605" y="196"/>
                </a:cubicBezTo>
                <a:cubicBezTo>
                  <a:pt x="1651" y="257"/>
                  <a:pt x="1625" y="234"/>
                  <a:pt x="1679" y="269"/>
                </a:cubicBezTo>
                <a:cubicBezTo>
                  <a:pt x="1695" y="335"/>
                  <a:pt x="1721" y="380"/>
                  <a:pt x="1777" y="416"/>
                </a:cubicBezTo>
                <a:cubicBezTo>
                  <a:pt x="1799" y="450"/>
                  <a:pt x="1839" y="494"/>
                  <a:pt x="1875" y="514"/>
                </a:cubicBezTo>
                <a:cubicBezTo>
                  <a:pt x="1890" y="522"/>
                  <a:pt x="1908" y="521"/>
                  <a:pt x="1924" y="527"/>
                </a:cubicBezTo>
                <a:cubicBezTo>
                  <a:pt x="1941" y="533"/>
                  <a:pt x="1958" y="541"/>
                  <a:pt x="1973" y="551"/>
                </a:cubicBezTo>
                <a:cubicBezTo>
                  <a:pt x="2089" y="623"/>
                  <a:pt x="2169" y="658"/>
                  <a:pt x="2304" y="674"/>
                </a:cubicBezTo>
                <a:cubicBezTo>
                  <a:pt x="2316" y="682"/>
                  <a:pt x="2328" y="691"/>
                  <a:pt x="2341" y="698"/>
                </a:cubicBezTo>
                <a:cubicBezTo>
                  <a:pt x="2373" y="715"/>
                  <a:pt x="2439" y="747"/>
                  <a:pt x="2439" y="747"/>
                </a:cubicBezTo>
                <a:cubicBezTo>
                  <a:pt x="2451" y="759"/>
                  <a:pt x="2461" y="773"/>
                  <a:pt x="2475" y="784"/>
                </a:cubicBezTo>
                <a:cubicBezTo>
                  <a:pt x="2498" y="802"/>
                  <a:pt x="2549" y="833"/>
                  <a:pt x="2549" y="833"/>
                </a:cubicBezTo>
                <a:cubicBezTo>
                  <a:pt x="2557" y="845"/>
                  <a:pt x="2566" y="857"/>
                  <a:pt x="2573" y="870"/>
                </a:cubicBezTo>
                <a:cubicBezTo>
                  <a:pt x="2579" y="882"/>
                  <a:pt x="2577" y="898"/>
                  <a:pt x="2586" y="907"/>
                </a:cubicBezTo>
                <a:cubicBezTo>
                  <a:pt x="2607" y="928"/>
                  <a:pt x="2659" y="956"/>
                  <a:pt x="2659" y="956"/>
                </a:cubicBezTo>
                <a:cubicBezTo>
                  <a:pt x="2441" y="1017"/>
                  <a:pt x="2186" y="966"/>
                  <a:pt x="1961" y="956"/>
                </a:cubicBezTo>
                <a:cubicBezTo>
                  <a:pt x="1392" y="964"/>
                  <a:pt x="934" y="992"/>
                  <a:pt x="380" y="980"/>
                </a:cubicBezTo>
                <a:cubicBezTo>
                  <a:pt x="189" y="957"/>
                  <a:pt x="315" y="968"/>
                  <a:pt x="0" y="968"/>
                </a:cubicBezTo>
                <a:close/>
              </a:path>
            </a:pathLst>
          </a:custGeom>
          <a:gradFill rotWithShape="0">
            <a:gsLst>
              <a:gs pos="0">
                <a:srgbClr val="003300"/>
              </a:gs>
              <a:gs pos="100000">
                <a:schemeClr val="tx2"/>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6319" name="Group 1055"/>
          <p:cNvGrpSpPr>
            <a:grpSpLocks/>
          </p:cNvGrpSpPr>
          <p:nvPr/>
        </p:nvGrpSpPr>
        <p:grpSpPr bwMode="auto">
          <a:xfrm>
            <a:off x="38100" y="3894138"/>
            <a:ext cx="9124950" cy="762000"/>
            <a:chOff x="-432" y="1776"/>
            <a:chExt cx="5748" cy="960"/>
          </a:xfrm>
        </p:grpSpPr>
        <p:sp>
          <p:nvSpPr>
            <p:cNvPr id="99348" name="AutoShape 1056"/>
            <p:cNvSpPr>
              <a:spLocks noChangeArrowheads="1"/>
            </p:cNvSpPr>
            <p:nvPr/>
          </p:nvSpPr>
          <p:spPr bwMode="auto">
            <a:xfrm rot="232755">
              <a:off x="468" y="1957"/>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49" name="AutoShape 1057"/>
            <p:cNvSpPr>
              <a:spLocks noChangeArrowheads="1"/>
            </p:cNvSpPr>
            <p:nvPr/>
          </p:nvSpPr>
          <p:spPr bwMode="auto">
            <a:xfrm rot="242748">
              <a:off x="1458" y="2064"/>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0" name="AutoShape 1058"/>
            <p:cNvSpPr>
              <a:spLocks noChangeArrowheads="1"/>
            </p:cNvSpPr>
            <p:nvPr/>
          </p:nvSpPr>
          <p:spPr bwMode="auto">
            <a:xfrm rot="539164">
              <a:off x="2400" y="2208"/>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1" name="AutoShape 1059"/>
            <p:cNvSpPr>
              <a:spLocks noChangeArrowheads="1"/>
            </p:cNvSpPr>
            <p:nvPr/>
          </p:nvSpPr>
          <p:spPr bwMode="auto">
            <a:xfrm rot="574178">
              <a:off x="3438" y="2389"/>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2" name="AutoShape 1060"/>
            <p:cNvSpPr>
              <a:spLocks noChangeArrowheads="1"/>
            </p:cNvSpPr>
            <p:nvPr/>
          </p:nvSpPr>
          <p:spPr bwMode="auto">
            <a:xfrm rot="495121">
              <a:off x="4416" y="2629"/>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3" name="AutoShape 1061"/>
            <p:cNvSpPr>
              <a:spLocks noChangeArrowheads="1"/>
            </p:cNvSpPr>
            <p:nvPr/>
          </p:nvSpPr>
          <p:spPr bwMode="auto">
            <a:xfrm rot="236776">
              <a:off x="558" y="2198"/>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4" name="AutoShape 1062"/>
            <p:cNvSpPr>
              <a:spLocks noChangeArrowheads="1"/>
            </p:cNvSpPr>
            <p:nvPr/>
          </p:nvSpPr>
          <p:spPr bwMode="auto">
            <a:xfrm rot="131426">
              <a:off x="1548" y="2293"/>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5" name="AutoShape 1063"/>
            <p:cNvSpPr>
              <a:spLocks noChangeArrowheads="1"/>
            </p:cNvSpPr>
            <p:nvPr/>
          </p:nvSpPr>
          <p:spPr bwMode="auto">
            <a:xfrm rot="887651">
              <a:off x="-432" y="1776"/>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6" name="AutoShape 1064"/>
            <p:cNvSpPr>
              <a:spLocks noChangeArrowheads="1"/>
            </p:cNvSpPr>
            <p:nvPr/>
          </p:nvSpPr>
          <p:spPr bwMode="auto">
            <a:xfrm rot="426231">
              <a:off x="2538" y="2496"/>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7" name="AutoShape 1065"/>
            <p:cNvSpPr>
              <a:spLocks noChangeArrowheads="1"/>
            </p:cNvSpPr>
            <p:nvPr/>
          </p:nvSpPr>
          <p:spPr bwMode="auto">
            <a:xfrm rot="686860">
              <a:off x="3528" y="258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8" name="AutoShape 1066"/>
            <p:cNvSpPr>
              <a:spLocks noChangeArrowheads="1"/>
            </p:cNvSpPr>
            <p:nvPr/>
          </p:nvSpPr>
          <p:spPr bwMode="auto">
            <a:xfrm rot="353562">
              <a:off x="-162" y="2352"/>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59" name="AutoShape 1067"/>
            <p:cNvSpPr>
              <a:spLocks noChangeArrowheads="1"/>
            </p:cNvSpPr>
            <p:nvPr/>
          </p:nvSpPr>
          <p:spPr bwMode="auto">
            <a:xfrm rot="297504">
              <a:off x="918" y="2485"/>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60" name="AutoShape 1068"/>
            <p:cNvSpPr>
              <a:spLocks noChangeArrowheads="1"/>
            </p:cNvSpPr>
            <p:nvPr/>
          </p:nvSpPr>
          <p:spPr bwMode="auto">
            <a:xfrm rot="435290">
              <a:off x="1998" y="2582"/>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61" name="AutoShape 1069"/>
            <p:cNvSpPr>
              <a:spLocks noChangeArrowheads="1"/>
            </p:cNvSpPr>
            <p:nvPr/>
          </p:nvSpPr>
          <p:spPr bwMode="auto">
            <a:xfrm rot="578630">
              <a:off x="-432" y="2064"/>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grpSp>
        <p:nvGrpSpPr>
          <p:cNvPr id="396334" name="Group 1070"/>
          <p:cNvGrpSpPr>
            <a:grpSpLocks/>
          </p:cNvGrpSpPr>
          <p:nvPr/>
        </p:nvGrpSpPr>
        <p:grpSpPr bwMode="auto">
          <a:xfrm>
            <a:off x="1085850" y="4854575"/>
            <a:ext cx="7696200" cy="1828800"/>
            <a:chOff x="672" y="3024"/>
            <a:chExt cx="4848" cy="1152"/>
          </a:xfrm>
        </p:grpSpPr>
        <p:sp>
          <p:nvSpPr>
            <p:cNvPr id="99343" name="AutoShape 1071"/>
            <p:cNvSpPr>
              <a:spLocks noChangeArrowheads="1"/>
            </p:cNvSpPr>
            <p:nvPr/>
          </p:nvSpPr>
          <p:spPr bwMode="auto">
            <a:xfrm rot="3346959">
              <a:off x="2184" y="3288"/>
              <a:ext cx="120" cy="744"/>
            </a:xfrm>
            <a:prstGeom prst="downArrow">
              <a:avLst>
                <a:gd name="adj1" fmla="val 50000"/>
                <a:gd name="adj2" fmla="val 15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44" name="AutoShape 1072"/>
            <p:cNvSpPr>
              <a:spLocks noChangeArrowheads="1"/>
            </p:cNvSpPr>
            <p:nvPr/>
          </p:nvSpPr>
          <p:spPr bwMode="auto">
            <a:xfrm rot="-821280">
              <a:off x="2592" y="3216"/>
              <a:ext cx="912" cy="96"/>
            </a:xfrm>
            <a:prstGeom prst="leftArrow">
              <a:avLst>
                <a:gd name="adj1" fmla="val 50000"/>
                <a:gd name="adj2" fmla="val 2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45" name="AutoShape 1073"/>
            <p:cNvSpPr>
              <a:spLocks noChangeArrowheads="1"/>
            </p:cNvSpPr>
            <p:nvPr/>
          </p:nvSpPr>
          <p:spPr bwMode="auto">
            <a:xfrm rot="-303352">
              <a:off x="3600" y="3072"/>
              <a:ext cx="912" cy="96"/>
            </a:xfrm>
            <a:prstGeom prst="leftArrow">
              <a:avLst>
                <a:gd name="adj1" fmla="val 50000"/>
                <a:gd name="adj2" fmla="val 2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46" name="AutoShape 1074"/>
            <p:cNvSpPr>
              <a:spLocks noChangeArrowheads="1"/>
            </p:cNvSpPr>
            <p:nvPr/>
          </p:nvSpPr>
          <p:spPr bwMode="auto">
            <a:xfrm>
              <a:off x="4608" y="3024"/>
              <a:ext cx="912" cy="96"/>
            </a:xfrm>
            <a:prstGeom prst="leftArrow">
              <a:avLst>
                <a:gd name="adj1" fmla="val 50000"/>
                <a:gd name="adj2" fmla="val 23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99347" name="AutoShape 1075"/>
            <p:cNvSpPr>
              <a:spLocks noChangeArrowheads="1"/>
            </p:cNvSpPr>
            <p:nvPr/>
          </p:nvSpPr>
          <p:spPr bwMode="auto">
            <a:xfrm rot="-831931">
              <a:off x="672" y="4080"/>
              <a:ext cx="1248" cy="96"/>
            </a:xfrm>
            <a:prstGeom prst="leftArrow">
              <a:avLst>
                <a:gd name="adj1" fmla="val 50000"/>
                <a:gd name="adj2" fmla="val 3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sp>
        <p:nvSpPr>
          <p:cNvPr id="99340" name="Text Box 1076"/>
          <p:cNvSpPr txBox="1">
            <a:spLocks noChangeArrowheads="1"/>
          </p:cNvSpPr>
          <p:nvPr/>
        </p:nvSpPr>
        <p:spPr bwMode="auto">
          <a:xfrm>
            <a:off x="6496050" y="5464175"/>
            <a:ext cx="1828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50000"/>
              </a:spcBef>
              <a:buClrTx/>
              <a:buFontTx/>
              <a:buNone/>
            </a:pPr>
            <a:r>
              <a:rPr kumimoji="1" lang="zh-CN" altLang="en-US" sz="3200" b="1">
                <a:solidFill>
                  <a:srgbClr val="FFFF00"/>
                </a:solidFill>
                <a:latin typeface="Times New Roman" panose="02020603050405020304" pitchFamily="18" charset="0"/>
              </a:rPr>
              <a:t>地 中 海</a:t>
            </a:r>
          </a:p>
        </p:txBody>
      </p:sp>
      <p:sp>
        <p:nvSpPr>
          <p:cNvPr id="99341" name="Text Box 1077"/>
          <p:cNvSpPr txBox="1">
            <a:spLocks noChangeArrowheads="1"/>
          </p:cNvSpPr>
          <p:nvPr/>
        </p:nvSpPr>
        <p:spPr bwMode="auto">
          <a:xfrm>
            <a:off x="552450" y="4702175"/>
            <a:ext cx="671513"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50000"/>
              </a:spcBef>
              <a:buClrTx/>
              <a:buFontTx/>
              <a:buNone/>
            </a:pPr>
            <a:r>
              <a:rPr kumimoji="1" lang="zh-CN" altLang="en-US" sz="3200" b="1">
                <a:solidFill>
                  <a:srgbClr val="FFFF00"/>
                </a:solidFill>
                <a:latin typeface="Times New Roman" panose="02020603050405020304" pitchFamily="18" charset="0"/>
              </a:rPr>
              <a:t>大西洋</a:t>
            </a:r>
          </a:p>
        </p:txBody>
      </p:sp>
      <p:pic>
        <p:nvPicPr>
          <p:cNvPr id="99342" name="Picture 1078" descr="back3">
            <a:hlinkClick r:id="rId4" action="ppaction://hlinksldjump"/>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553450" y="6718300"/>
            <a:ext cx="6096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4" fill="hold" nodeType="afterEffect">
                                  <p:stCondLst>
                                    <p:cond delay="1000"/>
                                  </p:stCondLst>
                                  <p:childTnLst>
                                    <p:set>
                                      <p:cBhvr>
                                        <p:cTn id="6" dur="1" fill="hold">
                                          <p:stCondLst>
                                            <p:cond delay="0"/>
                                          </p:stCondLst>
                                        </p:cTn>
                                        <p:tgtEl>
                                          <p:spTgt spid="396299"/>
                                        </p:tgtEl>
                                        <p:attrNameLst>
                                          <p:attrName>style.visibility</p:attrName>
                                        </p:attrNameLst>
                                      </p:cBhvr>
                                      <p:to>
                                        <p:strVal val="visible"/>
                                      </p:to>
                                    </p:set>
                                    <p:anim calcmode="lin" valueType="num">
                                      <p:cBhvr>
                                        <p:cTn id="7" dur="500" fill="hold"/>
                                        <p:tgtEl>
                                          <p:spTgt spid="396299"/>
                                        </p:tgtEl>
                                        <p:attrNameLst>
                                          <p:attrName>ppt_x</p:attrName>
                                        </p:attrNameLst>
                                      </p:cBhvr>
                                      <p:tavLst>
                                        <p:tav tm="0">
                                          <p:val>
                                            <p:strVal val="#ppt_x"/>
                                          </p:val>
                                        </p:tav>
                                        <p:tav tm="100000">
                                          <p:val>
                                            <p:strVal val="#ppt_x"/>
                                          </p:val>
                                        </p:tav>
                                      </p:tavLst>
                                    </p:anim>
                                    <p:anim calcmode="lin" valueType="num">
                                      <p:cBhvr>
                                        <p:cTn id="8" dur="500" fill="hold"/>
                                        <p:tgtEl>
                                          <p:spTgt spid="396299"/>
                                        </p:tgtEl>
                                        <p:attrNameLst>
                                          <p:attrName>ppt_y</p:attrName>
                                        </p:attrNameLst>
                                      </p:cBhvr>
                                      <p:tavLst>
                                        <p:tav tm="0">
                                          <p:val>
                                            <p:strVal val="#ppt_y+#ppt_h/2"/>
                                          </p:val>
                                        </p:tav>
                                        <p:tav tm="100000">
                                          <p:val>
                                            <p:strVal val="#ppt_y"/>
                                          </p:val>
                                        </p:tav>
                                      </p:tavLst>
                                    </p:anim>
                                    <p:anim calcmode="lin" valueType="num">
                                      <p:cBhvr>
                                        <p:cTn id="9" dur="500" fill="hold"/>
                                        <p:tgtEl>
                                          <p:spTgt spid="396299"/>
                                        </p:tgtEl>
                                        <p:attrNameLst>
                                          <p:attrName>ppt_w</p:attrName>
                                        </p:attrNameLst>
                                      </p:cBhvr>
                                      <p:tavLst>
                                        <p:tav tm="0">
                                          <p:val>
                                            <p:strVal val="#ppt_w"/>
                                          </p:val>
                                        </p:tav>
                                        <p:tav tm="100000">
                                          <p:val>
                                            <p:strVal val="#ppt_w"/>
                                          </p:val>
                                        </p:tav>
                                      </p:tavLst>
                                    </p:anim>
                                    <p:anim calcmode="lin" valueType="num">
                                      <p:cBhvr>
                                        <p:cTn id="10" dur="500" fill="hold"/>
                                        <p:tgtEl>
                                          <p:spTgt spid="396299"/>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500"/>
                            </p:stCondLst>
                            <p:childTnLst>
                              <p:par>
                                <p:cTn id="12" presetID="17" presetClass="entr" presetSubtype="4" fill="hold" nodeType="afterEffect">
                                  <p:stCondLst>
                                    <p:cond delay="1000"/>
                                  </p:stCondLst>
                                  <p:childTnLst>
                                    <p:set>
                                      <p:cBhvr>
                                        <p:cTn id="13" dur="1" fill="hold">
                                          <p:stCondLst>
                                            <p:cond delay="0"/>
                                          </p:stCondLst>
                                        </p:cTn>
                                        <p:tgtEl>
                                          <p:spTgt spid="396308"/>
                                        </p:tgtEl>
                                        <p:attrNameLst>
                                          <p:attrName>style.visibility</p:attrName>
                                        </p:attrNameLst>
                                      </p:cBhvr>
                                      <p:to>
                                        <p:strVal val="visible"/>
                                      </p:to>
                                    </p:set>
                                    <p:anim calcmode="lin" valueType="num">
                                      <p:cBhvr>
                                        <p:cTn id="14" dur="500" fill="hold"/>
                                        <p:tgtEl>
                                          <p:spTgt spid="396308"/>
                                        </p:tgtEl>
                                        <p:attrNameLst>
                                          <p:attrName>ppt_x</p:attrName>
                                        </p:attrNameLst>
                                      </p:cBhvr>
                                      <p:tavLst>
                                        <p:tav tm="0">
                                          <p:val>
                                            <p:strVal val="#ppt_x"/>
                                          </p:val>
                                        </p:tav>
                                        <p:tav tm="100000">
                                          <p:val>
                                            <p:strVal val="#ppt_x"/>
                                          </p:val>
                                        </p:tav>
                                      </p:tavLst>
                                    </p:anim>
                                    <p:anim calcmode="lin" valueType="num">
                                      <p:cBhvr>
                                        <p:cTn id="15" dur="500" fill="hold"/>
                                        <p:tgtEl>
                                          <p:spTgt spid="396308"/>
                                        </p:tgtEl>
                                        <p:attrNameLst>
                                          <p:attrName>ppt_y</p:attrName>
                                        </p:attrNameLst>
                                      </p:cBhvr>
                                      <p:tavLst>
                                        <p:tav tm="0">
                                          <p:val>
                                            <p:strVal val="#ppt_y+#ppt_h/2"/>
                                          </p:val>
                                        </p:tav>
                                        <p:tav tm="100000">
                                          <p:val>
                                            <p:strVal val="#ppt_y"/>
                                          </p:val>
                                        </p:tav>
                                      </p:tavLst>
                                    </p:anim>
                                    <p:anim calcmode="lin" valueType="num">
                                      <p:cBhvr>
                                        <p:cTn id="16" dur="500" fill="hold"/>
                                        <p:tgtEl>
                                          <p:spTgt spid="396308"/>
                                        </p:tgtEl>
                                        <p:attrNameLst>
                                          <p:attrName>ppt_w</p:attrName>
                                        </p:attrNameLst>
                                      </p:cBhvr>
                                      <p:tavLst>
                                        <p:tav tm="0">
                                          <p:val>
                                            <p:strVal val="#ppt_w"/>
                                          </p:val>
                                        </p:tav>
                                        <p:tav tm="100000">
                                          <p:val>
                                            <p:strVal val="#ppt_w"/>
                                          </p:val>
                                        </p:tav>
                                      </p:tavLst>
                                    </p:anim>
                                    <p:anim calcmode="lin" valueType="num">
                                      <p:cBhvr>
                                        <p:cTn id="17" dur="500" fill="hold"/>
                                        <p:tgtEl>
                                          <p:spTgt spid="396308"/>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396295"/>
                                        </p:tgtEl>
                                        <p:attrNameLst>
                                          <p:attrName>style.visibility</p:attrName>
                                        </p:attrNameLst>
                                      </p:cBhvr>
                                      <p:to>
                                        <p:strVal val="visible"/>
                                      </p:to>
                                    </p:set>
                                    <p:animEffect transition="in" filter="slide(fromTop)">
                                      <p:cBhvr>
                                        <p:cTn id="22" dur="500"/>
                                        <p:tgtEl>
                                          <p:spTgt spid="3962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396319"/>
                                        </p:tgtEl>
                                        <p:attrNameLst>
                                          <p:attrName>style.visibility</p:attrName>
                                        </p:attrNameLst>
                                      </p:cBhvr>
                                      <p:to>
                                        <p:strVal val="visible"/>
                                      </p:to>
                                    </p:set>
                                    <p:animEffect transition="in" filter="strips(downRight)">
                                      <p:cBhvr>
                                        <p:cTn id="27" dur="500"/>
                                        <p:tgtEl>
                                          <p:spTgt spid="3963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12" fill="hold" nodeType="clickEffect">
                                  <p:stCondLst>
                                    <p:cond delay="0"/>
                                  </p:stCondLst>
                                  <p:childTnLst>
                                    <p:set>
                                      <p:cBhvr>
                                        <p:cTn id="31" dur="1" fill="hold">
                                          <p:stCondLst>
                                            <p:cond delay="0"/>
                                          </p:stCondLst>
                                        </p:cTn>
                                        <p:tgtEl>
                                          <p:spTgt spid="396334"/>
                                        </p:tgtEl>
                                        <p:attrNameLst>
                                          <p:attrName>style.visibility</p:attrName>
                                        </p:attrNameLst>
                                      </p:cBhvr>
                                      <p:to>
                                        <p:strVal val="visible"/>
                                      </p:to>
                                    </p:set>
                                    <p:animEffect transition="in" filter="strips(downLeft)">
                                      <p:cBhvr>
                                        <p:cTn id="32" dur="500"/>
                                        <p:tgtEl>
                                          <p:spTgt spid="396334"/>
                                        </p:tgtEl>
                                      </p:cBhvr>
                                    </p:animEffect>
                                  </p:childTnLst>
                                </p:cTn>
                              </p:par>
                            </p:childTnLst>
                          </p:cTn>
                        </p:par>
                        <p:par>
                          <p:cTn id="33" fill="hold" nodeType="afterGroup">
                            <p:stCondLst>
                              <p:cond delay="500"/>
                            </p:stCondLst>
                            <p:childTnLst>
                              <p:par>
                                <p:cTn id="34" presetID="9" presetClass="entr" presetSubtype="0" fill="hold" nodeType="afterEffect">
                                  <p:stCondLst>
                                    <p:cond delay="1000"/>
                                  </p:stCondLst>
                                  <p:childTnLst>
                                    <p:set>
                                      <p:cBhvr>
                                        <p:cTn id="35" dur="1" fill="hold">
                                          <p:stCondLst>
                                            <p:cond delay="0"/>
                                          </p:stCondLst>
                                        </p:cTn>
                                        <p:tgtEl>
                                          <p:spTgt spid="396317"/>
                                        </p:tgtEl>
                                        <p:attrNameLst>
                                          <p:attrName>style.visibility</p:attrName>
                                        </p:attrNameLst>
                                      </p:cBhvr>
                                      <p:to>
                                        <p:strVal val="visible"/>
                                      </p:to>
                                    </p:set>
                                    <p:animEffect transition="in" filter="dissolve">
                                      <p:cBhvr>
                                        <p:cTn id="36" dur="500"/>
                                        <p:tgtEl>
                                          <p:spTgt spid="396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909638"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补偿流</a:t>
            </a:r>
          </a:p>
        </p:txBody>
      </p:sp>
      <p:pic>
        <p:nvPicPr>
          <p:cNvPr id="101379" name="Picture 33"/>
          <p:cNvPicPr>
            <a:picLocks noChangeAspect="1" noChangeArrowheads="1"/>
          </p:cNvPicPr>
          <p:nvPr/>
        </p:nvPicPr>
        <p:blipFill>
          <a:blip r:embed="rId4">
            <a:extLst>
              <a:ext uri="{28A0092B-C50C-407E-A947-70E740481C1C}">
                <a14:useLocalDpi xmlns:a14="http://schemas.microsoft.com/office/drawing/2010/main" val="0"/>
              </a:ext>
            </a:extLst>
          </a:blip>
          <a:srcRect l="16000" t="51334" r="49001" b="23334"/>
          <a:stretch>
            <a:fillRect/>
          </a:stretch>
        </p:blipFill>
        <p:spPr bwMode="auto">
          <a:xfrm>
            <a:off x="-4763" y="3932238"/>
            <a:ext cx="9144001"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380" name="Picture 34" descr="back3">
            <a:hlinkClick r:id="rId5"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5405438" y="6294438"/>
            <a:ext cx="11430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98371" name="Object 35"/>
          <p:cNvGraphicFramePr>
            <a:graphicFrameLocks noChangeAspect="1"/>
          </p:cNvGraphicFramePr>
          <p:nvPr/>
        </p:nvGraphicFramePr>
        <p:xfrm>
          <a:off x="-4763" y="2962275"/>
          <a:ext cx="9144001" cy="3941763"/>
        </p:xfrm>
        <a:graphic>
          <a:graphicData uri="http://schemas.openxmlformats.org/presentationml/2006/ole">
            <mc:AlternateContent xmlns:mc="http://schemas.openxmlformats.org/markup-compatibility/2006">
              <mc:Choice xmlns:v="urn:schemas-microsoft-com:vml" Requires="v">
                <p:oleObj spid="_x0000_s101419" name="画笔图片" r:id="rId7" imgW="9171429" imgH="2980952" progId="PBrush">
                  <p:embed/>
                </p:oleObj>
              </mc:Choice>
              <mc:Fallback>
                <p:oleObj name="画笔图片" r:id="rId7" imgW="9171429" imgH="2980952" progId="PBrush">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l="1250" r="26250" b="3847"/>
                      <a:stretch>
                        <a:fillRect/>
                      </a:stretch>
                    </p:blipFill>
                    <p:spPr bwMode="auto">
                      <a:xfrm>
                        <a:off x="-4763" y="2962275"/>
                        <a:ext cx="9144001" cy="394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98372" name="Group 36"/>
          <p:cNvGrpSpPr>
            <a:grpSpLocks/>
          </p:cNvGrpSpPr>
          <p:nvPr/>
        </p:nvGrpSpPr>
        <p:grpSpPr bwMode="auto">
          <a:xfrm>
            <a:off x="-304800" y="2179638"/>
            <a:ext cx="2438400" cy="1666875"/>
            <a:chOff x="-189" y="1344"/>
            <a:chExt cx="1536" cy="1050"/>
          </a:xfrm>
        </p:grpSpPr>
        <p:grpSp>
          <p:nvGrpSpPr>
            <p:cNvPr id="101411" name="Group 37"/>
            <p:cNvGrpSpPr>
              <a:grpSpLocks/>
            </p:cNvGrpSpPr>
            <p:nvPr/>
          </p:nvGrpSpPr>
          <p:grpSpPr bwMode="auto">
            <a:xfrm>
              <a:off x="-189" y="2016"/>
              <a:ext cx="1536" cy="378"/>
              <a:chOff x="-189" y="2583"/>
              <a:chExt cx="1536" cy="378"/>
            </a:xfrm>
          </p:grpSpPr>
          <p:sp>
            <p:nvSpPr>
              <p:cNvPr id="101413" name="AutoShape 38"/>
              <p:cNvSpPr>
                <a:spLocks noChangeArrowheads="1"/>
              </p:cNvSpPr>
              <p:nvPr/>
            </p:nvSpPr>
            <p:spPr bwMode="auto">
              <a:xfrm rot="2192058">
                <a:off x="-189" y="2583"/>
                <a:ext cx="1536" cy="118"/>
              </a:xfrm>
              <a:prstGeom prst="rightArrow">
                <a:avLst>
                  <a:gd name="adj1" fmla="val 50000"/>
                  <a:gd name="adj2" fmla="val 325424"/>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14" name="AutoShape 39"/>
              <p:cNvSpPr>
                <a:spLocks noChangeArrowheads="1"/>
              </p:cNvSpPr>
              <p:nvPr/>
            </p:nvSpPr>
            <p:spPr bwMode="auto">
              <a:xfrm rot="2192058">
                <a:off x="-144" y="2733"/>
                <a:ext cx="1135" cy="106"/>
              </a:xfrm>
              <a:prstGeom prst="rightArrow">
                <a:avLst>
                  <a:gd name="adj1" fmla="val 50000"/>
                  <a:gd name="adj2" fmla="val 267689"/>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15" name="AutoShape 40"/>
              <p:cNvSpPr>
                <a:spLocks noChangeArrowheads="1"/>
              </p:cNvSpPr>
              <p:nvPr/>
            </p:nvSpPr>
            <p:spPr bwMode="auto">
              <a:xfrm rot="2192058">
                <a:off x="-94" y="2825"/>
                <a:ext cx="655" cy="136"/>
              </a:xfrm>
              <a:prstGeom prst="rightArrow">
                <a:avLst>
                  <a:gd name="adj1" fmla="val 50000"/>
                  <a:gd name="adj2" fmla="val 120404"/>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sp>
          <p:nvSpPr>
            <p:cNvPr id="101412" name="Text Box 41" descr="bjt0001"/>
            <p:cNvSpPr txBox="1">
              <a:spLocks noChangeArrowheads="1"/>
            </p:cNvSpPr>
            <p:nvPr/>
          </p:nvSpPr>
          <p:spPr bwMode="auto">
            <a:xfrm>
              <a:off x="0" y="1344"/>
              <a:ext cx="768" cy="288"/>
            </a:xfrm>
            <a:prstGeom prst="rect">
              <a:avLst/>
            </a:prstGeom>
            <a:blipFill dpi="0" rotWithShape="0">
              <a:blip r:embed="rId9"/>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sz="2400" b="1">
                  <a:solidFill>
                    <a:schemeClr val="bg1"/>
                  </a:solidFill>
                  <a:latin typeface="Times New Roman" panose="02020603050405020304" pitchFamily="18" charset="0"/>
                </a:rPr>
                <a:t>盛行风</a:t>
              </a:r>
            </a:p>
          </p:txBody>
        </p:sp>
      </p:grpSp>
      <p:sp>
        <p:nvSpPr>
          <p:cNvPr id="398378" name="Text Box 42"/>
          <p:cNvSpPr txBox="1">
            <a:spLocks noChangeArrowheads="1"/>
          </p:cNvSpPr>
          <p:nvPr/>
        </p:nvSpPr>
        <p:spPr bwMode="auto">
          <a:xfrm>
            <a:off x="1595438" y="2193925"/>
            <a:ext cx="38909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sz="2000" b="1">
                <a:solidFill>
                  <a:schemeClr val="tx1"/>
                </a:solidFill>
                <a:latin typeface="Times New Roman" panose="02020603050405020304" pitchFamily="18" charset="0"/>
              </a:rPr>
              <a:t>由</a:t>
            </a:r>
            <a:r>
              <a:rPr kumimoji="1" lang="zh-CN" altLang="en-US" sz="2000" b="1">
                <a:solidFill>
                  <a:srgbClr val="FF0066"/>
                </a:solidFill>
                <a:latin typeface="Times New Roman" panose="02020603050405020304" pitchFamily="18" charset="0"/>
              </a:rPr>
              <a:t>                      </a:t>
            </a:r>
            <a:r>
              <a:rPr kumimoji="1" lang="zh-CN" altLang="en-US" sz="2000" b="1">
                <a:solidFill>
                  <a:schemeClr val="tx1"/>
                </a:solidFill>
                <a:latin typeface="Times New Roman" panose="02020603050405020304" pitchFamily="18" charset="0"/>
              </a:rPr>
              <a:t>影响而形成的洋流  </a:t>
            </a:r>
          </a:p>
        </p:txBody>
      </p:sp>
      <p:sp>
        <p:nvSpPr>
          <p:cNvPr id="101384" name="AutoShape 43"/>
          <p:cNvSpPr>
            <a:spLocks noChangeArrowheads="1"/>
          </p:cNvSpPr>
          <p:nvPr/>
        </p:nvSpPr>
        <p:spPr bwMode="auto">
          <a:xfrm>
            <a:off x="1909763" y="2087563"/>
            <a:ext cx="1447800" cy="808037"/>
          </a:xfrm>
          <a:prstGeom prst="bracePair">
            <a:avLst>
              <a:gd name="adj" fmla="val 8333"/>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85" name="Text Box 44"/>
          <p:cNvSpPr txBox="1">
            <a:spLocks noChangeArrowheads="1"/>
          </p:cNvSpPr>
          <p:nvPr/>
        </p:nvSpPr>
        <p:spPr bwMode="auto">
          <a:xfrm>
            <a:off x="2133600" y="2484438"/>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zh-CN" altLang="en-US" sz="2000" b="1">
                <a:solidFill>
                  <a:srgbClr val="FF0000"/>
                </a:solidFill>
                <a:latin typeface="Times New Roman" panose="02020603050405020304" pitchFamily="18" charset="0"/>
              </a:rPr>
              <a:t>密度流</a:t>
            </a:r>
          </a:p>
        </p:txBody>
      </p:sp>
      <p:sp>
        <p:nvSpPr>
          <p:cNvPr id="101386" name="Text Box 45"/>
          <p:cNvSpPr txBox="1">
            <a:spLocks noChangeArrowheads="1"/>
          </p:cNvSpPr>
          <p:nvPr/>
        </p:nvSpPr>
        <p:spPr bwMode="auto">
          <a:xfrm>
            <a:off x="2057400" y="1981200"/>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en-US" altLang="zh-CN" sz="2000" b="1">
                <a:solidFill>
                  <a:schemeClr val="tx1"/>
                </a:solidFill>
                <a:latin typeface="Times New Roman" panose="02020603050405020304" pitchFamily="18" charset="0"/>
              </a:rPr>
              <a:t> </a:t>
            </a:r>
            <a:r>
              <a:rPr kumimoji="1" lang="zh-CN" altLang="en-US" sz="2000" b="1">
                <a:solidFill>
                  <a:srgbClr val="FF0000"/>
                </a:solidFill>
                <a:latin typeface="Times New Roman" panose="02020603050405020304" pitchFamily="18" charset="0"/>
              </a:rPr>
              <a:t>风海流</a:t>
            </a:r>
          </a:p>
        </p:txBody>
      </p:sp>
      <p:grpSp>
        <p:nvGrpSpPr>
          <p:cNvPr id="398382" name="Group 46"/>
          <p:cNvGrpSpPr>
            <a:grpSpLocks/>
          </p:cNvGrpSpPr>
          <p:nvPr/>
        </p:nvGrpSpPr>
        <p:grpSpPr bwMode="auto">
          <a:xfrm>
            <a:off x="-4763" y="3762375"/>
            <a:ext cx="9144001" cy="1770063"/>
            <a:chOff x="0" y="2341"/>
            <a:chExt cx="5760" cy="1115"/>
          </a:xfrm>
        </p:grpSpPr>
        <p:sp>
          <p:nvSpPr>
            <p:cNvPr id="101395" name="AutoShape 47"/>
            <p:cNvSpPr>
              <a:spLocks noChangeArrowheads="1"/>
            </p:cNvSpPr>
            <p:nvPr/>
          </p:nvSpPr>
          <p:spPr bwMode="auto">
            <a:xfrm rot="-453493">
              <a:off x="900" y="2629"/>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6" name="AutoShape 48"/>
            <p:cNvSpPr>
              <a:spLocks noChangeArrowheads="1"/>
            </p:cNvSpPr>
            <p:nvPr/>
          </p:nvSpPr>
          <p:spPr bwMode="auto">
            <a:xfrm rot="-340163">
              <a:off x="1890" y="2629"/>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7" name="AutoShape 49"/>
            <p:cNvSpPr>
              <a:spLocks noChangeArrowheads="1"/>
            </p:cNvSpPr>
            <p:nvPr/>
          </p:nvSpPr>
          <p:spPr bwMode="auto">
            <a:xfrm rot="-541991">
              <a:off x="2880" y="258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8" name="AutoShape 50"/>
            <p:cNvSpPr>
              <a:spLocks noChangeArrowheads="1"/>
            </p:cNvSpPr>
            <p:nvPr/>
          </p:nvSpPr>
          <p:spPr bwMode="auto">
            <a:xfrm rot="-508810">
              <a:off x="3870" y="2437"/>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9" name="AutoShape 51"/>
            <p:cNvSpPr>
              <a:spLocks noChangeArrowheads="1"/>
            </p:cNvSpPr>
            <p:nvPr/>
          </p:nvSpPr>
          <p:spPr bwMode="auto">
            <a:xfrm rot="-453493">
              <a:off x="4860" y="234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0" name="AutoShape 52"/>
            <p:cNvSpPr>
              <a:spLocks noChangeArrowheads="1"/>
            </p:cNvSpPr>
            <p:nvPr/>
          </p:nvSpPr>
          <p:spPr bwMode="auto">
            <a:xfrm rot="109466">
              <a:off x="990" y="2774"/>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1" name="AutoShape 53"/>
            <p:cNvSpPr>
              <a:spLocks noChangeArrowheads="1"/>
            </p:cNvSpPr>
            <p:nvPr/>
          </p:nvSpPr>
          <p:spPr bwMode="auto">
            <a:xfrm rot="-589775">
              <a:off x="2076" y="282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2" name="AutoShape 54"/>
            <p:cNvSpPr>
              <a:spLocks noChangeArrowheads="1"/>
            </p:cNvSpPr>
            <p:nvPr/>
          </p:nvSpPr>
          <p:spPr bwMode="auto">
            <a:xfrm rot="218196">
              <a:off x="0" y="258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3" name="AutoShape 55"/>
            <p:cNvSpPr>
              <a:spLocks noChangeArrowheads="1"/>
            </p:cNvSpPr>
            <p:nvPr/>
          </p:nvSpPr>
          <p:spPr bwMode="auto">
            <a:xfrm rot="-612101">
              <a:off x="2970" y="282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4" name="AutoShape 56"/>
            <p:cNvSpPr>
              <a:spLocks noChangeArrowheads="1"/>
            </p:cNvSpPr>
            <p:nvPr/>
          </p:nvSpPr>
          <p:spPr bwMode="auto">
            <a:xfrm rot="-621173">
              <a:off x="3960" y="258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5" name="AutoShape 57"/>
            <p:cNvSpPr>
              <a:spLocks noChangeArrowheads="1"/>
            </p:cNvSpPr>
            <p:nvPr/>
          </p:nvSpPr>
          <p:spPr bwMode="auto">
            <a:xfrm rot="-551489">
              <a:off x="396" y="3024"/>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6" name="AutoShape 58"/>
            <p:cNvSpPr>
              <a:spLocks noChangeArrowheads="1"/>
            </p:cNvSpPr>
            <p:nvPr/>
          </p:nvSpPr>
          <p:spPr bwMode="auto">
            <a:xfrm rot="-79947">
              <a:off x="1404" y="2976"/>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7" name="AutoShape 59"/>
            <p:cNvSpPr>
              <a:spLocks noChangeArrowheads="1"/>
            </p:cNvSpPr>
            <p:nvPr/>
          </p:nvSpPr>
          <p:spPr bwMode="auto">
            <a:xfrm rot="-537784">
              <a:off x="0" y="3349"/>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8" name="AutoShape 60"/>
            <p:cNvSpPr>
              <a:spLocks noChangeArrowheads="1"/>
            </p:cNvSpPr>
            <p:nvPr/>
          </p:nvSpPr>
          <p:spPr bwMode="auto">
            <a:xfrm rot="-531377">
              <a:off x="2304" y="3014"/>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09" name="AutoShape 61"/>
            <p:cNvSpPr>
              <a:spLocks noChangeArrowheads="1"/>
            </p:cNvSpPr>
            <p:nvPr/>
          </p:nvSpPr>
          <p:spPr bwMode="auto">
            <a:xfrm rot="-268590">
              <a:off x="0" y="2821"/>
              <a:ext cx="900" cy="107"/>
            </a:xfrm>
            <a:prstGeom prst="rightArrow">
              <a:avLst>
                <a:gd name="adj1" fmla="val 50000"/>
                <a:gd name="adj2" fmla="val 21028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410" name="AutoShape 62"/>
            <p:cNvSpPr>
              <a:spLocks noChangeArrowheads="1"/>
            </p:cNvSpPr>
            <p:nvPr/>
          </p:nvSpPr>
          <p:spPr bwMode="auto">
            <a:xfrm rot="-650419">
              <a:off x="1080" y="3243"/>
              <a:ext cx="900" cy="106"/>
            </a:xfrm>
            <a:prstGeom prst="rightArrow">
              <a:avLst>
                <a:gd name="adj1" fmla="val 50000"/>
                <a:gd name="adj2" fmla="val 212264"/>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grpSp>
        <p:nvGrpSpPr>
          <p:cNvPr id="398399" name="Group 63"/>
          <p:cNvGrpSpPr>
            <a:grpSpLocks/>
          </p:cNvGrpSpPr>
          <p:nvPr/>
        </p:nvGrpSpPr>
        <p:grpSpPr bwMode="auto">
          <a:xfrm>
            <a:off x="8682038" y="4160838"/>
            <a:ext cx="228600" cy="2362200"/>
            <a:chOff x="5472" y="2592"/>
            <a:chExt cx="144" cy="1488"/>
          </a:xfrm>
        </p:grpSpPr>
        <p:sp>
          <p:nvSpPr>
            <p:cNvPr id="101393" name="AutoShape 64"/>
            <p:cNvSpPr>
              <a:spLocks noChangeArrowheads="1"/>
            </p:cNvSpPr>
            <p:nvPr/>
          </p:nvSpPr>
          <p:spPr bwMode="auto">
            <a:xfrm>
              <a:off x="5472" y="2592"/>
              <a:ext cx="144" cy="624"/>
            </a:xfrm>
            <a:prstGeom prst="down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4" name="AutoShape 65"/>
            <p:cNvSpPr>
              <a:spLocks noChangeArrowheads="1"/>
            </p:cNvSpPr>
            <p:nvPr/>
          </p:nvSpPr>
          <p:spPr bwMode="auto">
            <a:xfrm>
              <a:off x="5472" y="3456"/>
              <a:ext cx="144" cy="624"/>
            </a:xfrm>
            <a:prstGeom prst="downArrow">
              <a:avLst>
                <a:gd name="adj1" fmla="val 50000"/>
                <a:gd name="adj2" fmla="val 108333"/>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grpSp>
        <p:nvGrpSpPr>
          <p:cNvPr id="398402" name="Group 66"/>
          <p:cNvGrpSpPr>
            <a:grpSpLocks/>
          </p:cNvGrpSpPr>
          <p:nvPr/>
        </p:nvGrpSpPr>
        <p:grpSpPr bwMode="auto">
          <a:xfrm>
            <a:off x="147638" y="4770438"/>
            <a:ext cx="228600" cy="1981200"/>
            <a:chOff x="96" y="2976"/>
            <a:chExt cx="144" cy="1248"/>
          </a:xfrm>
        </p:grpSpPr>
        <p:sp>
          <p:nvSpPr>
            <p:cNvPr id="101391" name="AutoShape 67"/>
            <p:cNvSpPr>
              <a:spLocks noChangeArrowheads="1"/>
            </p:cNvSpPr>
            <p:nvPr/>
          </p:nvSpPr>
          <p:spPr bwMode="auto">
            <a:xfrm>
              <a:off x="96" y="3504"/>
              <a:ext cx="144" cy="720"/>
            </a:xfrm>
            <a:prstGeom prst="upArrow">
              <a:avLst>
                <a:gd name="adj1" fmla="val 50000"/>
                <a:gd name="adj2" fmla="val 125000"/>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sp>
          <p:nvSpPr>
            <p:cNvPr id="101392" name="AutoShape 68"/>
            <p:cNvSpPr>
              <a:spLocks noChangeArrowheads="1"/>
            </p:cNvSpPr>
            <p:nvPr/>
          </p:nvSpPr>
          <p:spPr bwMode="auto">
            <a:xfrm>
              <a:off x="96" y="2976"/>
              <a:ext cx="144" cy="384"/>
            </a:xfrm>
            <a:prstGeom prst="upArrow">
              <a:avLst>
                <a:gd name="adj1" fmla="val 50000"/>
                <a:gd name="adj2" fmla="val 66667"/>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endParaRPr kumimoji="1" lang="zh-CN" altLang="en-US" sz="3200">
                <a:solidFill>
                  <a:schemeClr val="tx1"/>
                </a:solidFill>
                <a:latin typeface="Times New Roman" panose="02020603050405020304" pitchFamily="18" charset="0"/>
              </a:endParaRPr>
            </a:p>
          </p:txBody>
        </p:sp>
      </p:grpSp>
      <p:pic>
        <p:nvPicPr>
          <p:cNvPr id="101390" name="Picture 69" descr="back3">
            <a:hlinkClick r:id="rId10" action="ppaction://hlinksldjump"/>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8529638" y="6710363"/>
            <a:ext cx="609600"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83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8" presetClass="entr" presetSubtype="6" fill="hold" nodeType="clickEffect">
                                  <p:stCondLst>
                                    <p:cond delay="0"/>
                                  </p:stCondLst>
                                  <p:childTnLst>
                                    <p:set>
                                      <p:cBhvr>
                                        <p:cTn id="10" dur="1" fill="hold">
                                          <p:stCondLst>
                                            <p:cond delay="0"/>
                                          </p:stCondLst>
                                        </p:cTn>
                                        <p:tgtEl>
                                          <p:spTgt spid="398372"/>
                                        </p:tgtEl>
                                        <p:attrNameLst>
                                          <p:attrName>style.visibility</p:attrName>
                                        </p:attrNameLst>
                                      </p:cBhvr>
                                      <p:to>
                                        <p:strVal val="visible"/>
                                      </p:to>
                                    </p:set>
                                    <p:animEffect transition="in" filter="strips(downRight)">
                                      <p:cBhvr>
                                        <p:cTn id="11" dur="500"/>
                                        <p:tgtEl>
                                          <p:spTgt spid="39837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3" fill="hold" nodeType="clickEffect">
                                  <p:stCondLst>
                                    <p:cond delay="0"/>
                                  </p:stCondLst>
                                  <p:childTnLst>
                                    <p:set>
                                      <p:cBhvr>
                                        <p:cTn id="15" dur="1" fill="hold">
                                          <p:stCondLst>
                                            <p:cond delay="0"/>
                                          </p:stCondLst>
                                        </p:cTn>
                                        <p:tgtEl>
                                          <p:spTgt spid="398382"/>
                                        </p:tgtEl>
                                        <p:attrNameLst>
                                          <p:attrName>style.visibility</p:attrName>
                                        </p:attrNameLst>
                                      </p:cBhvr>
                                      <p:to>
                                        <p:strVal val="visible"/>
                                      </p:to>
                                    </p:set>
                                    <p:animEffect transition="in" filter="strips(upRight)">
                                      <p:cBhvr>
                                        <p:cTn id="16" dur="500"/>
                                        <p:tgtEl>
                                          <p:spTgt spid="39838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398371"/>
                                        </p:tgtEl>
                                        <p:attrNameLst>
                                          <p:attrName>style.visibility</p:attrName>
                                        </p:attrNameLst>
                                      </p:cBhvr>
                                      <p:to>
                                        <p:strVal val="visible"/>
                                      </p:to>
                                    </p:set>
                                    <p:animEffect transition="in" filter="dissolve">
                                      <p:cBhvr>
                                        <p:cTn id="21" dur="500"/>
                                        <p:tgtEl>
                                          <p:spTgt spid="39837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4" fill="hold" nodeType="clickEffect">
                                  <p:stCondLst>
                                    <p:cond delay="0"/>
                                  </p:stCondLst>
                                  <p:childTnLst>
                                    <p:set>
                                      <p:cBhvr>
                                        <p:cTn id="25" dur="1" fill="hold">
                                          <p:stCondLst>
                                            <p:cond delay="0"/>
                                          </p:stCondLst>
                                        </p:cTn>
                                        <p:tgtEl>
                                          <p:spTgt spid="398402"/>
                                        </p:tgtEl>
                                        <p:attrNameLst>
                                          <p:attrName>style.visibility</p:attrName>
                                        </p:attrNameLst>
                                      </p:cBhvr>
                                      <p:to>
                                        <p:strVal val="visible"/>
                                      </p:to>
                                    </p:set>
                                    <p:anim calcmode="lin" valueType="num">
                                      <p:cBhvr>
                                        <p:cTn id="26" dur="500" fill="hold"/>
                                        <p:tgtEl>
                                          <p:spTgt spid="398402"/>
                                        </p:tgtEl>
                                        <p:attrNameLst>
                                          <p:attrName>ppt_x</p:attrName>
                                        </p:attrNameLst>
                                      </p:cBhvr>
                                      <p:tavLst>
                                        <p:tav tm="0">
                                          <p:val>
                                            <p:strVal val="#ppt_x"/>
                                          </p:val>
                                        </p:tav>
                                        <p:tav tm="100000">
                                          <p:val>
                                            <p:strVal val="#ppt_x"/>
                                          </p:val>
                                        </p:tav>
                                      </p:tavLst>
                                    </p:anim>
                                    <p:anim calcmode="lin" valueType="num">
                                      <p:cBhvr>
                                        <p:cTn id="27" dur="500" fill="hold"/>
                                        <p:tgtEl>
                                          <p:spTgt spid="398402"/>
                                        </p:tgtEl>
                                        <p:attrNameLst>
                                          <p:attrName>ppt_y</p:attrName>
                                        </p:attrNameLst>
                                      </p:cBhvr>
                                      <p:tavLst>
                                        <p:tav tm="0">
                                          <p:val>
                                            <p:strVal val="#ppt_y+#ppt_h/2"/>
                                          </p:val>
                                        </p:tav>
                                        <p:tav tm="100000">
                                          <p:val>
                                            <p:strVal val="#ppt_y"/>
                                          </p:val>
                                        </p:tav>
                                      </p:tavLst>
                                    </p:anim>
                                    <p:anim calcmode="lin" valueType="num">
                                      <p:cBhvr>
                                        <p:cTn id="28" dur="500" fill="hold"/>
                                        <p:tgtEl>
                                          <p:spTgt spid="398402"/>
                                        </p:tgtEl>
                                        <p:attrNameLst>
                                          <p:attrName>ppt_w</p:attrName>
                                        </p:attrNameLst>
                                      </p:cBhvr>
                                      <p:tavLst>
                                        <p:tav tm="0">
                                          <p:val>
                                            <p:strVal val="#ppt_w"/>
                                          </p:val>
                                        </p:tav>
                                        <p:tav tm="100000">
                                          <p:val>
                                            <p:strVal val="#ppt_w"/>
                                          </p:val>
                                        </p:tav>
                                      </p:tavLst>
                                    </p:anim>
                                    <p:anim calcmode="lin" valueType="num">
                                      <p:cBhvr>
                                        <p:cTn id="29" dur="500" fill="hold"/>
                                        <p:tgtEl>
                                          <p:spTgt spid="398402"/>
                                        </p:tgtEl>
                                        <p:attrNameLst>
                                          <p:attrName>ppt_h</p:attrName>
                                        </p:attrNameLst>
                                      </p:cBhvr>
                                      <p:tavLst>
                                        <p:tav tm="0">
                                          <p:val>
                                            <p:fltVal val="0"/>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7" presetClass="entr" presetSubtype="1" fill="hold" nodeType="clickEffect">
                                  <p:stCondLst>
                                    <p:cond delay="0"/>
                                  </p:stCondLst>
                                  <p:childTnLst>
                                    <p:set>
                                      <p:cBhvr>
                                        <p:cTn id="33" dur="1" fill="hold">
                                          <p:stCondLst>
                                            <p:cond delay="0"/>
                                          </p:stCondLst>
                                        </p:cTn>
                                        <p:tgtEl>
                                          <p:spTgt spid="398399"/>
                                        </p:tgtEl>
                                        <p:attrNameLst>
                                          <p:attrName>style.visibility</p:attrName>
                                        </p:attrNameLst>
                                      </p:cBhvr>
                                      <p:to>
                                        <p:strVal val="visible"/>
                                      </p:to>
                                    </p:set>
                                    <p:anim calcmode="lin" valueType="num">
                                      <p:cBhvr>
                                        <p:cTn id="34" dur="500" fill="hold"/>
                                        <p:tgtEl>
                                          <p:spTgt spid="398399"/>
                                        </p:tgtEl>
                                        <p:attrNameLst>
                                          <p:attrName>ppt_x</p:attrName>
                                        </p:attrNameLst>
                                      </p:cBhvr>
                                      <p:tavLst>
                                        <p:tav tm="0">
                                          <p:val>
                                            <p:strVal val="#ppt_x"/>
                                          </p:val>
                                        </p:tav>
                                        <p:tav tm="100000">
                                          <p:val>
                                            <p:strVal val="#ppt_x"/>
                                          </p:val>
                                        </p:tav>
                                      </p:tavLst>
                                    </p:anim>
                                    <p:anim calcmode="lin" valueType="num">
                                      <p:cBhvr>
                                        <p:cTn id="35" dur="500" fill="hold"/>
                                        <p:tgtEl>
                                          <p:spTgt spid="398399"/>
                                        </p:tgtEl>
                                        <p:attrNameLst>
                                          <p:attrName>ppt_y</p:attrName>
                                        </p:attrNameLst>
                                      </p:cBhvr>
                                      <p:tavLst>
                                        <p:tav tm="0">
                                          <p:val>
                                            <p:strVal val="#ppt_y-#ppt_h/2"/>
                                          </p:val>
                                        </p:tav>
                                        <p:tav tm="100000">
                                          <p:val>
                                            <p:strVal val="#ppt_y"/>
                                          </p:val>
                                        </p:tav>
                                      </p:tavLst>
                                    </p:anim>
                                    <p:anim calcmode="lin" valueType="num">
                                      <p:cBhvr>
                                        <p:cTn id="36" dur="500" fill="hold"/>
                                        <p:tgtEl>
                                          <p:spTgt spid="398399"/>
                                        </p:tgtEl>
                                        <p:attrNameLst>
                                          <p:attrName>ppt_w</p:attrName>
                                        </p:attrNameLst>
                                      </p:cBhvr>
                                      <p:tavLst>
                                        <p:tav tm="0">
                                          <p:val>
                                            <p:strVal val="#ppt_w"/>
                                          </p:val>
                                        </p:tav>
                                        <p:tav tm="100000">
                                          <p:val>
                                            <p:strVal val="#ppt_w"/>
                                          </p:val>
                                        </p:tav>
                                      </p:tavLst>
                                    </p:anim>
                                    <p:anim calcmode="lin" valueType="num">
                                      <p:cBhvr>
                                        <p:cTn id="37" dur="500" fill="hold"/>
                                        <p:tgtEl>
                                          <p:spTgt spid="3983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78"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sz="4400" smtClean="0">
                <a:ea typeface="华文新魏" panose="02010800040101010101" pitchFamily="2" charset="-122"/>
              </a:rPr>
              <a:t>世界表层洋流的分布</a:t>
            </a:r>
          </a:p>
        </p:txBody>
      </p:sp>
      <p:pic>
        <p:nvPicPr>
          <p:cNvPr id="103427"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80975" y="1125538"/>
            <a:ext cx="9601200" cy="5472112"/>
          </a:xfrm>
        </p:spPr>
      </p:pic>
      <p:sp>
        <p:nvSpPr>
          <p:cNvPr id="1034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4F6A6CE-12D7-41BC-859F-0EA9C00CD5DE}" type="slidenum">
              <a:rPr lang="en-US" altLang="zh-CN" sz="1800">
                <a:solidFill>
                  <a:srgbClr val="000000"/>
                </a:solidFill>
              </a:rPr>
              <a:pPr eaLnBrk="1" hangingPunct="1">
                <a:spcBef>
                  <a:spcPct val="0"/>
                </a:spcBef>
                <a:buClrTx/>
                <a:buFontTx/>
                <a:buNone/>
              </a:pPr>
              <a:t>63</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z="4400" smtClean="0">
                <a:ea typeface="华文新魏" panose="02010800040101010101" pitchFamily="2" charset="-122"/>
              </a:rPr>
              <a:t>世界四大渔场</a:t>
            </a:r>
          </a:p>
        </p:txBody>
      </p:sp>
      <p:sp>
        <p:nvSpPr>
          <p:cNvPr id="104451" name="内容占位符 2"/>
          <p:cNvSpPr>
            <a:spLocks noGrp="1"/>
          </p:cNvSpPr>
          <p:nvPr>
            <p:ph idx="1"/>
          </p:nvPr>
        </p:nvSpPr>
        <p:spPr>
          <a:xfrm>
            <a:off x="900113" y="1052513"/>
            <a:ext cx="7993062" cy="5545137"/>
          </a:xfrm>
        </p:spPr>
        <p:txBody>
          <a:bodyPr/>
          <a:lstStyle/>
          <a:p>
            <a:r>
              <a:rPr lang="zh-CN" altLang="en-US" sz="2600" smtClean="0">
                <a:ea typeface="华文黑体" pitchFamily="49" charset="-122"/>
              </a:rPr>
              <a:t>日本的北海道渔场是千岛寒流与日本暖流而成，英国的北海渔场是北大西洋暖流与东格陵兰寒流相交而成的，加拿大的纽芬兰渔场是墨西哥湾暖流与拉布拉多寒流相汇而成的</a:t>
            </a:r>
            <a:endParaRPr lang="en-US" altLang="zh-CN" sz="2600" smtClean="0">
              <a:ea typeface="华文黑体" pitchFamily="49" charset="-122"/>
            </a:endParaRPr>
          </a:p>
          <a:p>
            <a:pPr lvl="1"/>
            <a:r>
              <a:rPr lang="zh-CN" altLang="en-US" smtClean="0">
                <a:ea typeface="华文黑体" pitchFamily="49" charset="-122"/>
              </a:rPr>
              <a:t>由于海水密度的差异，</a:t>
            </a:r>
            <a:r>
              <a:rPr lang="zh-CN" altLang="en-US" b="1" smtClean="0">
                <a:solidFill>
                  <a:srgbClr val="FF0000"/>
                </a:solidFill>
                <a:ea typeface="华文黑体" pitchFamily="49" charset="-122"/>
              </a:rPr>
              <a:t>密度大冷水下沉，密度小的暖水上升</a:t>
            </a:r>
            <a:r>
              <a:rPr lang="zh-CN" altLang="en-US" smtClean="0">
                <a:ea typeface="华文黑体" pitchFamily="49" charset="-122"/>
              </a:rPr>
              <a:t>，使海水发生垂直搅动，把海底沉积的有机质带到海面，为鱼类提供在丰富的饵料，从而使海区成为世界著名的渔场。</a:t>
            </a:r>
            <a:endParaRPr lang="en-US" altLang="zh-CN" smtClean="0">
              <a:ea typeface="华文黑体" pitchFamily="49" charset="-122"/>
            </a:endParaRPr>
          </a:p>
          <a:p>
            <a:r>
              <a:rPr lang="zh-CN" altLang="en-US" sz="2600" smtClean="0">
                <a:ea typeface="华文黑体" pitchFamily="49" charset="-122"/>
              </a:rPr>
              <a:t>秘鲁的秘鲁渔场是由秘鲁寒流的上升流而形成的</a:t>
            </a:r>
            <a:endParaRPr lang="en-US" altLang="zh-CN" sz="2600" smtClean="0">
              <a:ea typeface="华文黑体" pitchFamily="49" charset="-122"/>
            </a:endParaRPr>
          </a:p>
          <a:p>
            <a:pPr lvl="1"/>
            <a:r>
              <a:rPr lang="zh-CN" altLang="en-US" smtClean="0">
                <a:ea typeface="华文黑体" pitchFamily="49" charset="-122"/>
              </a:rPr>
              <a:t>秘鲁沿岸有强大的秘鲁寒流经过，在常年盛行南风和东南风的吹拂下，发生</a:t>
            </a:r>
            <a:r>
              <a:rPr lang="zh-CN" altLang="en-US" b="1" smtClean="0">
                <a:solidFill>
                  <a:srgbClr val="FF0000"/>
                </a:solidFill>
                <a:ea typeface="华文黑体" pitchFamily="49" charset="-122"/>
              </a:rPr>
              <a:t>表层海水偏离海岸、下层冷水上泛</a:t>
            </a:r>
            <a:r>
              <a:rPr lang="zh-CN" altLang="en-US" smtClean="0">
                <a:ea typeface="华文黑体" pitchFamily="49" charset="-122"/>
              </a:rPr>
              <a:t>的现象。这不仅使水温显著下降，同时更重要的是带上大量的硝酸盐、磷酸盐等营养物质。</a:t>
            </a:r>
          </a:p>
        </p:txBody>
      </p:sp>
      <p:sp>
        <p:nvSpPr>
          <p:cNvPr id="10445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56A433B4-9FFD-4F95-8F30-7EB23AF4340B}" type="slidenum">
              <a:rPr lang="en-US" altLang="zh-CN" sz="1800">
                <a:solidFill>
                  <a:srgbClr val="000000"/>
                </a:solidFill>
              </a:rPr>
              <a:pPr eaLnBrk="1" hangingPunct="1">
                <a:spcBef>
                  <a:spcPct val="0"/>
                </a:spcBef>
                <a:buClrTx/>
                <a:buFontTx/>
                <a:buNone/>
              </a:pPr>
              <a:t>64</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900113" y="44450"/>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海流的影响</a:t>
            </a:r>
          </a:p>
        </p:txBody>
      </p:sp>
      <p:sp>
        <p:nvSpPr>
          <p:cNvPr id="105475" name="Rectangle 4"/>
          <p:cNvSpPr>
            <a:spLocks noChangeArrowheads="1"/>
          </p:cNvSpPr>
          <p:nvPr/>
        </p:nvSpPr>
        <p:spPr bwMode="auto">
          <a:xfrm>
            <a:off x="2057400" y="2249488"/>
            <a:ext cx="3886200" cy="3084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SzPct val="200000"/>
              <a:buFont typeface="Webdings" panose="05030102010509060703" pitchFamily="18" charset="2"/>
              <a:buChar char="ô"/>
            </a:pPr>
            <a:r>
              <a:rPr kumimoji="1" lang="zh-CN" altLang="en-US" b="1">
                <a:solidFill>
                  <a:srgbClr val="3333FF"/>
                </a:solidFill>
                <a:latin typeface="华文细黑" panose="02010600040101010101" pitchFamily="2" charset="-122"/>
                <a:ea typeface="华文细黑" panose="02010600040101010101" pitchFamily="2" charset="-122"/>
              </a:rPr>
              <a:t>对气候的影响；</a:t>
            </a:r>
          </a:p>
          <a:p>
            <a:pPr>
              <a:spcBef>
                <a:spcPct val="50000"/>
              </a:spcBef>
              <a:buClrTx/>
              <a:buSzPct val="200000"/>
              <a:buFont typeface="Webdings" panose="05030102010509060703" pitchFamily="18" charset="2"/>
              <a:buChar char="ô"/>
            </a:pPr>
            <a:r>
              <a:rPr kumimoji="1" lang="zh-CN" altLang="en-US" b="1">
                <a:solidFill>
                  <a:srgbClr val="3333FF"/>
                </a:solidFill>
                <a:latin typeface="华文细黑" panose="02010600040101010101" pitchFamily="2" charset="-122"/>
                <a:ea typeface="华文细黑" panose="02010600040101010101" pitchFamily="2" charset="-122"/>
              </a:rPr>
              <a:t>对渔业的影响；</a:t>
            </a:r>
          </a:p>
          <a:p>
            <a:pPr>
              <a:spcBef>
                <a:spcPct val="50000"/>
              </a:spcBef>
              <a:buClrTx/>
              <a:buSzPct val="200000"/>
              <a:buFont typeface="Webdings" panose="05030102010509060703" pitchFamily="18" charset="2"/>
              <a:buChar char="ô"/>
            </a:pPr>
            <a:r>
              <a:rPr kumimoji="1" lang="zh-CN" altLang="en-US" b="1">
                <a:solidFill>
                  <a:srgbClr val="3333FF"/>
                </a:solidFill>
                <a:latin typeface="华文细黑" panose="02010600040101010101" pitchFamily="2" charset="-122"/>
                <a:ea typeface="华文细黑" panose="02010600040101010101" pitchFamily="2" charset="-122"/>
              </a:rPr>
              <a:t>对航海的影响；</a:t>
            </a:r>
          </a:p>
          <a:p>
            <a:pPr>
              <a:spcBef>
                <a:spcPct val="50000"/>
              </a:spcBef>
              <a:buClrTx/>
              <a:buSzPct val="200000"/>
              <a:buFont typeface="Webdings" panose="05030102010509060703" pitchFamily="18" charset="2"/>
              <a:buChar char="ô"/>
            </a:pPr>
            <a:r>
              <a:rPr kumimoji="1" lang="zh-CN" altLang="en-US" b="1">
                <a:solidFill>
                  <a:srgbClr val="3333FF"/>
                </a:solidFill>
                <a:latin typeface="华文细黑" panose="02010600040101010101" pitchFamily="2" charset="-122"/>
                <a:ea typeface="华文细黑" panose="02010600040101010101" pitchFamily="2" charset="-122"/>
              </a:rPr>
              <a:t>对污染的影响；</a:t>
            </a:r>
          </a:p>
          <a:p>
            <a:pPr>
              <a:spcBef>
                <a:spcPct val="50000"/>
              </a:spcBef>
              <a:buClrTx/>
              <a:buSzPct val="200000"/>
              <a:buFont typeface="Webdings" panose="05030102010509060703" pitchFamily="18" charset="2"/>
              <a:buChar char="ô"/>
            </a:pPr>
            <a:r>
              <a:rPr kumimoji="1" lang="zh-CN" altLang="en-US" b="1">
                <a:solidFill>
                  <a:srgbClr val="3333FF"/>
                </a:solidFill>
                <a:latin typeface="华文细黑" panose="02010600040101010101" pitchFamily="2" charset="-122"/>
                <a:ea typeface="华文细黑" panose="02010600040101010101" pitchFamily="2" charset="-122"/>
              </a:rPr>
              <a:t>对海平面的影响；</a:t>
            </a:r>
          </a:p>
        </p:txBody>
      </p:sp>
      <p:sp>
        <p:nvSpPr>
          <p:cNvPr id="70660" name="AutoShape 5"/>
          <p:cNvSpPr>
            <a:spLocks noChangeArrowheads="1"/>
          </p:cNvSpPr>
          <p:nvPr/>
        </p:nvSpPr>
        <p:spPr bwMode="auto">
          <a:xfrm>
            <a:off x="5943600" y="2565400"/>
            <a:ext cx="2895600" cy="1905000"/>
          </a:xfrm>
          <a:prstGeom prst="cloudCallout">
            <a:avLst>
              <a:gd name="adj1" fmla="val -57292"/>
              <a:gd name="adj2" fmla="val 63417"/>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CC0000"/>
                </a:solidFill>
                <a:latin typeface="Times New Roman" panose="02020603050405020304" pitchFamily="18" charset="0"/>
                <a:ea typeface="华文细黑" panose="02010600040101010101" pitchFamily="2" charset="-122"/>
              </a:rPr>
              <a:t>大地水准面和海面地形与洋流有关</a:t>
            </a:r>
          </a:p>
        </p:txBody>
      </p:sp>
      <p:sp>
        <p:nvSpPr>
          <p:cNvPr id="10547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84BE035-BAF4-4359-93C4-9AF1696D5608}" type="slidenum">
              <a:rPr lang="en-US" altLang="zh-CN" sz="1800">
                <a:solidFill>
                  <a:srgbClr val="000000"/>
                </a:solidFill>
              </a:rPr>
              <a:pPr eaLnBrk="1" hangingPunct="1">
                <a:spcBef>
                  <a:spcPct val="0"/>
                </a:spcBef>
                <a:buClrTx/>
                <a:buFontTx/>
                <a:buNone/>
              </a:pPr>
              <a:t>65</a:t>
            </a:fld>
            <a:endParaRPr lang="en-US" altLang="zh-CN" sz="1800">
              <a:solidFill>
                <a:srgbClr val="0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 calcmode="lin" valueType="num">
                                      <p:cBhvr additive="base">
                                        <p:cTn id="7" dur="500" fill="hold"/>
                                        <p:tgtEl>
                                          <p:spTgt spid="70660"/>
                                        </p:tgtEl>
                                        <p:attrNameLst>
                                          <p:attrName>ppt_x</p:attrName>
                                        </p:attrNameLst>
                                      </p:cBhvr>
                                      <p:tavLst>
                                        <p:tav tm="0">
                                          <p:val>
                                            <p:strVal val="#ppt_x"/>
                                          </p:val>
                                        </p:tav>
                                        <p:tav tm="100000">
                                          <p:val>
                                            <p:strVal val="#ppt_x"/>
                                          </p:val>
                                        </p:tav>
                                      </p:tavLst>
                                    </p:anim>
                                    <p:anim calcmode="lin" valueType="num">
                                      <p:cBhvr additive="base">
                                        <p:cTn id="8" dur="500" fill="hold"/>
                                        <p:tgtEl>
                                          <p:spTgt spid="706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9001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en-US" altLang="zh-CN" sz="4400" smtClean="0">
                <a:ea typeface="华文新魏" panose="02010800040101010101" pitchFamily="2" charset="-122"/>
              </a:rPr>
              <a:t>2</a:t>
            </a:r>
            <a:r>
              <a:rPr lang="zh-CN" altLang="en-US" sz="4400" smtClean="0">
                <a:ea typeface="华文新魏" panose="02010800040101010101" pitchFamily="2" charset="-122"/>
              </a:rPr>
              <a:t>、海浪</a:t>
            </a:r>
          </a:p>
        </p:txBody>
      </p:sp>
      <p:sp>
        <p:nvSpPr>
          <p:cNvPr id="80899" name="Rectangle 4"/>
          <p:cNvSpPr>
            <a:spLocks noChangeArrowheads="1"/>
          </p:cNvSpPr>
          <p:nvPr/>
        </p:nvSpPr>
        <p:spPr bwMode="auto">
          <a:xfrm>
            <a:off x="1143000" y="1773238"/>
            <a:ext cx="7010400"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eaLnBrk="1" hangingPunct="1">
              <a:spcBef>
                <a:spcPct val="50000"/>
              </a:spcBef>
              <a:buFont typeface="Wingdings" pitchFamily="2" charset="2"/>
              <a:buChar char="Ø"/>
              <a:defRPr/>
            </a:pPr>
            <a:r>
              <a:rPr kumimoji="1" lang="zh-CN" altLang="en-US" sz="2800" dirty="0">
                <a:solidFill>
                  <a:srgbClr val="CC0000"/>
                </a:solidFill>
                <a:latin typeface="华文细黑" pitchFamily="2" charset="-122"/>
                <a:ea typeface="华文细黑" pitchFamily="2" charset="-122"/>
              </a:rPr>
              <a:t>海浪</a:t>
            </a:r>
            <a:r>
              <a:rPr kumimoji="1" lang="en-US" altLang="zh-CN" sz="2800" dirty="0">
                <a:solidFill>
                  <a:srgbClr val="CC0000"/>
                </a:solidFill>
                <a:latin typeface="Times New Roman" pitchFamily="18" charset="0"/>
                <a:ea typeface="华文细黑" pitchFamily="2" charset="-122"/>
              </a:rPr>
              <a:t>——</a:t>
            </a:r>
            <a:r>
              <a:rPr kumimoji="1" lang="zh-CN" altLang="en-US" sz="2800" dirty="0">
                <a:solidFill>
                  <a:srgbClr val="CC0000"/>
                </a:solidFill>
                <a:latin typeface="华文细黑" pitchFamily="2" charset="-122"/>
                <a:ea typeface="华文细黑" pitchFamily="2" charset="-122"/>
              </a:rPr>
              <a:t>海浪是发生在海洋中的一种波动现象</a:t>
            </a:r>
          </a:p>
          <a:p>
            <a:pPr marL="800100" lvl="1" indent="-342900" eaLnBrk="1" hangingPunct="1">
              <a:spcBef>
                <a:spcPct val="50000"/>
              </a:spcBef>
              <a:buFont typeface="Wingdings" pitchFamily="2" charset="2"/>
              <a:buChar char="Ø"/>
              <a:defRPr/>
            </a:pPr>
            <a:r>
              <a:rPr kumimoji="1" lang="zh-CN" altLang="en-US" sz="2400" dirty="0">
                <a:solidFill>
                  <a:schemeClr val="accent2"/>
                </a:solidFill>
                <a:latin typeface="华文细黑" pitchFamily="2" charset="-122"/>
                <a:ea typeface="华文细黑" pitchFamily="2" charset="-122"/>
              </a:rPr>
              <a:t>风浪</a:t>
            </a:r>
          </a:p>
          <a:p>
            <a:pPr marL="800100" lvl="1" indent="-342900" eaLnBrk="1" hangingPunct="1">
              <a:spcBef>
                <a:spcPct val="50000"/>
              </a:spcBef>
              <a:buFont typeface="Wingdings" pitchFamily="2" charset="2"/>
              <a:buChar char="Ø"/>
              <a:defRPr/>
            </a:pPr>
            <a:r>
              <a:rPr kumimoji="1" lang="zh-CN" altLang="en-US" sz="2400" dirty="0">
                <a:solidFill>
                  <a:schemeClr val="accent2"/>
                </a:solidFill>
                <a:latin typeface="华文细黑" pitchFamily="2" charset="-122"/>
                <a:ea typeface="华文细黑" pitchFamily="2" charset="-122"/>
              </a:rPr>
              <a:t>涌浪</a:t>
            </a:r>
          </a:p>
          <a:p>
            <a:pPr marL="800100" lvl="1" indent="-342900" eaLnBrk="1" hangingPunct="1">
              <a:spcBef>
                <a:spcPct val="50000"/>
              </a:spcBef>
              <a:buFont typeface="Wingdings" pitchFamily="2" charset="2"/>
              <a:buChar char="Ø"/>
              <a:defRPr/>
            </a:pPr>
            <a:r>
              <a:rPr kumimoji="1" lang="zh-CN" altLang="en-US" sz="2400" dirty="0">
                <a:solidFill>
                  <a:schemeClr val="accent2"/>
                </a:solidFill>
                <a:latin typeface="华文细黑" pitchFamily="2" charset="-122"/>
                <a:ea typeface="华文细黑" pitchFamily="2" charset="-122"/>
              </a:rPr>
              <a:t>近岸浪</a:t>
            </a:r>
          </a:p>
          <a:p>
            <a:pPr eaLnBrk="1" hangingPunct="1">
              <a:spcBef>
                <a:spcPct val="50000"/>
              </a:spcBef>
              <a:buFont typeface="Wingdings" pitchFamily="2" charset="2"/>
              <a:buChar char="ü"/>
              <a:defRPr/>
            </a:pPr>
            <a:endParaRPr kumimoji="1" lang="en-US" altLang="zh-CN" sz="2400" dirty="0">
              <a:solidFill>
                <a:schemeClr val="accent2"/>
              </a:solidFill>
              <a:latin typeface="华文细黑" pitchFamily="2" charset="-122"/>
              <a:ea typeface="华文细黑" pitchFamily="2" charset="-122"/>
            </a:endParaRPr>
          </a:p>
        </p:txBody>
      </p:sp>
      <p:pic>
        <p:nvPicPr>
          <p:cNvPr id="107524" name="Picture 5" descr="curling_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743200"/>
            <a:ext cx="4572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2B09DFD-6E87-457A-9369-51D082B602E9}" type="slidenum">
              <a:rPr lang="en-US" altLang="zh-CN" sz="1800">
                <a:solidFill>
                  <a:srgbClr val="000000"/>
                </a:solidFill>
              </a:rPr>
              <a:pPr eaLnBrk="1" hangingPunct="1">
                <a:spcBef>
                  <a:spcPct val="0"/>
                </a:spcBef>
                <a:buClrTx/>
                <a:buFontTx/>
                <a:buNone/>
              </a:pPr>
              <a:t>66</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endParaRPr lang="zh-CN" altLang="en-US" smtClean="0"/>
          </a:p>
        </p:txBody>
      </p:sp>
      <p:sp>
        <p:nvSpPr>
          <p:cNvPr id="109571" name="内容占位符 2"/>
          <p:cNvSpPr>
            <a:spLocks noGrp="1"/>
          </p:cNvSpPr>
          <p:nvPr>
            <p:ph idx="1"/>
          </p:nvPr>
        </p:nvSpPr>
        <p:spPr>
          <a:xfrm>
            <a:off x="900113" y="1052513"/>
            <a:ext cx="7993062" cy="5545137"/>
          </a:xfrm>
        </p:spPr>
        <p:txBody>
          <a:bodyPr/>
          <a:lstStyle/>
          <a:p>
            <a:pPr eaLnBrk="1" hangingPunct="1">
              <a:lnSpc>
                <a:spcPct val="120000"/>
              </a:lnSpc>
              <a:spcAft>
                <a:spcPts val="600"/>
              </a:spcAft>
            </a:pPr>
            <a:r>
              <a:rPr lang="zh-CN" altLang="en-US" sz="2400" b="1" smtClean="0">
                <a:latin typeface="华文细黑" panose="02010600040101010101" pitchFamily="2" charset="-122"/>
                <a:ea typeface="华文细黑" panose="02010600040101010101" pitchFamily="2" charset="-122"/>
              </a:rPr>
              <a:t>风浪</a:t>
            </a:r>
            <a:r>
              <a:rPr lang="en-US" altLang="zh-CN" sz="2400" smtClean="0">
                <a:latin typeface="华文细黑" panose="02010600040101010101" pitchFamily="2" charset="-122"/>
                <a:ea typeface="华文细黑" panose="02010600040101010101" pitchFamily="2" charset="-122"/>
              </a:rPr>
              <a:t>--</a:t>
            </a:r>
            <a:r>
              <a:rPr lang="zh-CN" altLang="en-US" sz="2400" smtClean="0">
                <a:latin typeface="华文细黑" panose="02010600040101010101" pitchFamily="2" charset="-122"/>
                <a:ea typeface="华文细黑" panose="02010600040101010101" pitchFamily="2" charset="-122"/>
              </a:rPr>
              <a:t>指的是在</a:t>
            </a:r>
            <a:r>
              <a:rPr lang="zh-CN" altLang="en-US" sz="2400" b="1" smtClean="0">
                <a:latin typeface="华文细黑" panose="02010600040101010101" pitchFamily="2" charset="-122"/>
                <a:ea typeface="华文细黑" panose="02010600040101010101" pitchFamily="2" charset="-122"/>
              </a:rPr>
              <a:t>风的直接作用</a:t>
            </a:r>
            <a:r>
              <a:rPr lang="zh-CN" altLang="en-US" sz="2400" smtClean="0">
                <a:latin typeface="华文细黑" panose="02010600040101010101" pitchFamily="2" charset="-122"/>
                <a:ea typeface="华文细黑" panose="02010600040101010101" pitchFamily="2" charset="-122"/>
              </a:rPr>
              <a:t>下产生的水面波动。</a:t>
            </a:r>
            <a:endParaRPr lang="en-US" altLang="zh-CN" sz="2400" smtClean="0">
              <a:latin typeface="华文细黑" panose="02010600040101010101" pitchFamily="2" charset="-122"/>
              <a:ea typeface="华文细黑" panose="02010600040101010101" pitchFamily="2" charset="-122"/>
            </a:endParaRPr>
          </a:p>
          <a:p>
            <a:pPr lvl="1" eaLnBrk="1" hangingPunct="1">
              <a:lnSpc>
                <a:spcPct val="120000"/>
              </a:lnSpc>
              <a:spcAft>
                <a:spcPts val="600"/>
              </a:spcAft>
            </a:pPr>
            <a:r>
              <a:rPr lang="zh-CN" altLang="en-US" sz="2000" smtClean="0">
                <a:latin typeface="华文细黑" panose="02010600040101010101" pitchFamily="2" charset="-122"/>
                <a:ea typeface="华文细黑" panose="02010600040101010101" pitchFamily="2" charset="-122"/>
              </a:rPr>
              <a:t>风浪中同时出现许多高低长短不等的波，波面较陡，波峰附近有浪花或大片泡沫。此起彼伏，瞬息万变。初看无规律可循。波面粗糙，波峰线也短。 </a:t>
            </a:r>
          </a:p>
          <a:p>
            <a:pPr eaLnBrk="1" hangingPunct="1">
              <a:lnSpc>
                <a:spcPct val="120000"/>
              </a:lnSpc>
              <a:spcAft>
                <a:spcPts val="600"/>
              </a:spcAft>
            </a:pPr>
            <a:r>
              <a:rPr lang="zh-CN" altLang="en-US" sz="2400" b="1" smtClean="0">
                <a:latin typeface="华文细黑" panose="02010600040101010101" pitchFamily="2" charset="-122"/>
                <a:ea typeface="华文细黑" panose="02010600040101010101" pitchFamily="2" charset="-122"/>
              </a:rPr>
              <a:t>涌浪</a:t>
            </a:r>
            <a:r>
              <a:rPr lang="en-US" altLang="zh-CN" sz="2400" smtClean="0">
                <a:latin typeface="华文细黑" panose="02010600040101010101" pitchFamily="2" charset="-122"/>
                <a:ea typeface="华文细黑" panose="02010600040101010101" pitchFamily="2" charset="-122"/>
              </a:rPr>
              <a:t>--</a:t>
            </a:r>
            <a:r>
              <a:rPr lang="zh-CN" altLang="en-US" sz="2400" smtClean="0">
                <a:latin typeface="华文细黑" panose="02010600040101010101" pitchFamily="2" charset="-122"/>
                <a:ea typeface="华文细黑" panose="02010600040101010101" pitchFamily="2" charset="-122"/>
              </a:rPr>
              <a:t>指的是</a:t>
            </a:r>
            <a:r>
              <a:rPr lang="zh-CN" altLang="en-US" sz="2400" b="1" smtClean="0">
                <a:latin typeface="华文细黑" panose="02010600040101010101" pitchFamily="2" charset="-122"/>
                <a:ea typeface="华文细黑" panose="02010600040101010101" pitchFamily="2" charset="-122"/>
              </a:rPr>
              <a:t>风停后</a:t>
            </a:r>
            <a:r>
              <a:rPr lang="zh-CN" altLang="en-US" sz="2400" smtClean="0">
                <a:latin typeface="华文细黑" panose="02010600040101010101" pitchFamily="2" charset="-122"/>
                <a:ea typeface="华文细黑" panose="02010600040101010101" pitchFamily="2" charset="-122"/>
              </a:rPr>
              <a:t>或</a:t>
            </a:r>
            <a:r>
              <a:rPr lang="zh-CN" altLang="en-US" sz="2400" b="1" smtClean="0">
                <a:latin typeface="华文细黑" panose="02010600040101010101" pitchFamily="2" charset="-122"/>
                <a:ea typeface="华文细黑" panose="02010600040101010101" pitchFamily="2" charset="-122"/>
              </a:rPr>
              <a:t>风速风向突变区域</a:t>
            </a:r>
            <a:r>
              <a:rPr lang="zh-CN" altLang="en-US" sz="2400" smtClean="0">
                <a:latin typeface="华文细黑" panose="02010600040101010101" pitchFamily="2" charset="-122"/>
                <a:ea typeface="华文细黑" panose="02010600040101010101" pitchFamily="2" charset="-122"/>
              </a:rPr>
              <a:t>内存留下来的波浪和传出风区的波浪。</a:t>
            </a:r>
            <a:endParaRPr lang="en-US" altLang="zh-CN" sz="2400" smtClean="0">
              <a:latin typeface="华文细黑" panose="02010600040101010101" pitchFamily="2" charset="-122"/>
              <a:ea typeface="华文细黑" panose="02010600040101010101" pitchFamily="2" charset="-122"/>
            </a:endParaRPr>
          </a:p>
          <a:p>
            <a:pPr lvl="1" eaLnBrk="1" hangingPunct="1">
              <a:lnSpc>
                <a:spcPct val="120000"/>
              </a:lnSpc>
              <a:spcAft>
                <a:spcPts val="600"/>
              </a:spcAft>
            </a:pPr>
            <a:r>
              <a:rPr lang="zh-CN" altLang="en-US" sz="2000" smtClean="0">
                <a:latin typeface="华文细黑" panose="02010600040101010101" pitchFamily="2" charset="-122"/>
                <a:ea typeface="华文细黑" panose="02010600040101010101" pitchFamily="2" charset="-122"/>
              </a:rPr>
              <a:t>具有较规则的外形，排列整齐，波面较平滑、波峰线长。 </a:t>
            </a:r>
          </a:p>
          <a:p>
            <a:pPr eaLnBrk="1" hangingPunct="1">
              <a:lnSpc>
                <a:spcPct val="120000"/>
              </a:lnSpc>
            </a:pPr>
            <a:r>
              <a:rPr lang="zh-CN" altLang="en-US" sz="2400" b="1" smtClean="0">
                <a:latin typeface="华文细黑" panose="02010600040101010101" pitchFamily="2" charset="-122"/>
                <a:ea typeface="华文细黑" panose="02010600040101010101" pitchFamily="2" charset="-122"/>
              </a:rPr>
              <a:t>近岸浪</a:t>
            </a:r>
            <a:r>
              <a:rPr lang="en-US" altLang="zh-CN" sz="2400" smtClean="0">
                <a:latin typeface="华文细黑" panose="02010600040101010101" pitchFamily="2" charset="-122"/>
                <a:ea typeface="华文细黑" panose="02010600040101010101" pitchFamily="2" charset="-122"/>
              </a:rPr>
              <a:t>--</a:t>
            </a:r>
            <a:r>
              <a:rPr lang="zh-CN" altLang="en-US" sz="2400" smtClean="0">
                <a:latin typeface="华文细黑" panose="02010600040101010101" pitchFamily="2" charset="-122"/>
                <a:ea typeface="华文细黑" panose="02010600040101010101" pitchFamily="2" charset="-122"/>
              </a:rPr>
              <a:t>指的是由外海的风浪或涌浪传到海岸附近，受地形作用而改变波动性质的海浪。</a:t>
            </a:r>
            <a:endParaRPr lang="en-US" altLang="zh-CN" sz="2400" smtClean="0">
              <a:latin typeface="华文细黑" panose="02010600040101010101" pitchFamily="2" charset="-122"/>
              <a:ea typeface="华文细黑" panose="02010600040101010101" pitchFamily="2" charset="-122"/>
            </a:endParaRPr>
          </a:p>
          <a:p>
            <a:pPr lvl="1" eaLnBrk="1" hangingPunct="1">
              <a:lnSpc>
                <a:spcPct val="120000"/>
              </a:lnSpc>
            </a:pPr>
            <a:r>
              <a:rPr lang="zh-CN" altLang="en-US" sz="2000" smtClean="0">
                <a:latin typeface="华文细黑" panose="02010600040101010101" pitchFamily="2" charset="-122"/>
                <a:ea typeface="华文细黑" panose="02010600040101010101" pitchFamily="2" charset="-122"/>
              </a:rPr>
              <a:t>随着海水变浅，波动传播速度变小，致使波峰线弯折而渐渐地和等深线平行。</a:t>
            </a:r>
          </a:p>
        </p:txBody>
      </p:sp>
      <p:sp>
        <p:nvSpPr>
          <p:cNvPr id="10957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A913671D-94F6-483F-8190-B9CB1619400D}" type="slidenum">
              <a:rPr lang="en-US" altLang="zh-CN" sz="1800">
                <a:solidFill>
                  <a:srgbClr val="000000"/>
                </a:solidFill>
              </a:rPr>
              <a:pPr eaLnBrk="1" hangingPunct="1">
                <a:spcBef>
                  <a:spcPct val="0"/>
                </a:spcBef>
                <a:buClrTx/>
                <a:buFontTx/>
                <a:buNone/>
              </a:pPr>
              <a:t>67</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9001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海浪的影响</a:t>
            </a:r>
          </a:p>
        </p:txBody>
      </p:sp>
      <p:sp>
        <p:nvSpPr>
          <p:cNvPr id="110595" name="Rectangle 4"/>
          <p:cNvSpPr>
            <a:spLocks noChangeArrowheads="1"/>
          </p:cNvSpPr>
          <p:nvPr/>
        </p:nvSpPr>
        <p:spPr bwMode="auto">
          <a:xfrm>
            <a:off x="762000" y="1412875"/>
            <a:ext cx="5562600" cy="443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波浪对海岸、海港、海岸工程等的破坏都是不可忽视的；</a:t>
            </a:r>
          </a:p>
          <a:p>
            <a:pPr>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它还能引起海岸线变迁和泥沙物质的迁移和沉积；</a:t>
            </a:r>
          </a:p>
          <a:p>
            <a:pPr>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波浪能量极大，是人类目前正在研究，未来可以开发利用的海洋能之一；</a:t>
            </a:r>
          </a:p>
          <a:p>
            <a:pPr>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当测量船在海面上探测时，最直接的外界环境影响就是海浪。</a:t>
            </a:r>
          </a:p>
        </p:txBody>
      </p:sp>
      <p:sp>
        <p:nvSpPr>
          <p:cNvPr id="72708" name="AutoShape 5"/>
          <p:cNvSpPr>
            <a:spLocks noChangeArrowheads="1"/>
          </p:cNvSpPr>
          <p:nvPr/>
        </p:nvSpPr>
        <p:spPr bwMode="auto">
          <a:xfrm>
            <a:off x="6248400" y="3200400"/>
            <a:ext cx="2667000" cy="2667000"/>
          </a:xfrm>
          <a:prstGeom prst="cloudCallout">
            <a:avLst>
              <a:gd name="adj1" fmla="val -72023"/>
              <a:gd name="adj2" fmla="val 6546"/>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CC0000"/>
                </a:solidFill>
                <a:latin typeface="Times New Roman" panose="02020603050405020304" pitchFamily="18" charset="0"/>
                <a:ea typeface="华文细黑" panose="02010600040101010101" pitchFamily="2" charset="-122"/>
              </a:rPr>
              <a:t>海上测量成果，必须努力减弱和消除波浪的影响</a:t>
            </a:r>
          </a:p>
        </p:txBody>
      </p:sp>
      <p:sp>
        <p:nvSpPr>
          <p:cNvPr id="11059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18C665C0-3EDA-49DF-B6C4-41EDBD0B89D7}" type="slidenum">
              <a:rPr lang="en-US" altLang="zh-CN" sz="1800">
                <a:solidFill>
                  <a:srgbClr val="000000"/>
                </a:solidFill>
              </a:rPr>
              <a:pPr eaLnBrk="1" hangingPunct="1">
                <a:spcBef>
                  <a:spcPct val="0"/>
                </a:spcBef>
                <a:buClrTx/>
                <a:buFontTx/>
                <a:buNone/>
              </a:pPr>
              <a:t>68</a:t>
            </a:fld>
            <a:endParaRPr lang="en-US" altLang="zh-CN" sz="1800">
              <a:solidFill>
                <a:srgbClr val="0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2708"/>
                                        </p:tgtEl>
                                        <p:attrNameLst>
                                          <p:attrName>style.visibility</p:attrName>
                                        </p:attrNameLst>
                                      </p:cBhvr>
                                      <p:to>
                                        <p:strVal val="visible"/>
                                      </p:to>
                                    </p:set>
                                    <p:anim calcmode="lin" valueType="num">
                                      <p:cBhvr additive="base">
                                        <p:cTn id="7" dur="500" fill="hold"/>
                                        <p:tgtEl>
                                          <p:spTgt spid="72708"/>
                                        </p:tgtEl>
                                        <p:attrNameLst>
                                          <p:attrName>ppt_x</p:attrName>
                                        </p:attrNameLst>
                                      </p:cBhvr>
                                      <p:tavLst>
                                        <p:tav tm="0">
                                          <p:val>
                                            <p:strVal val="#ppt_x"/>
                                          </p:val>
                                        </p:tav>
                                        <p:tav tm="100000">
                                          <p:val>
                                            <p:strVal val="#ppt_x"/>
                                          </p:val>
                                        </p:tav>
                                      </p:tavLst>
                                    </p:anim>
                                    <p:anim calcmode="lin" valueType="num">
                                      <p:cBhvr additive="base">
                                        <p:cTn id="8" dur="500" fill="hold"/>
                                        <p:tgtEl>
                                          <p:spTgt spid="72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endParaRPr lang="zh-CN" altLang="en-US" smtClean="0"/>
          </a:p>
        </p:txBody>
      </p:sp>
      <p:sp>
        <p:nvSpPr>
          <p:cNvPr id="112643" name="Rectangle 4"/>
          <p:cNvSpPr>
            <a:spLocks noChangeArrowheads="1"/>
          </p:cNvSpPr>
          <p:nvPr/>
        </p:nvSpPr>
        <p:spPr bwMode="auto">
          <a:xfrm>
            <a:off x="762000" y="1412875"/>
            <a:ext cx="5562600"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波浪对船只的影响</a:t>
            </a:r>
            <a:endParaRPr kumimoji="1" lang="en-US" altLang="zh-CN">
              <a:solidFill>
                <a:schemeClr val="tx1"/>
              </a:solidFill>
              <a:latin typeface="Times New Roman" panose="02020603050405020304" pitchFamily="18" charset="0"/>
              <a:ea typeface="华文细黑" panose="02010600040101010101" pitchFamily="2" charset="-122"/>
            </a:endParaRPr>
          </a:p>
          <a:p>
            <a:pPr lvl="1">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横摇</a:t>
            </a:r>
            <a:endParaRPr kumimoji="1" lang="en-US" altLang="zh-CN">
              <a:solidFill>
                <a:schemeClr val="tx1"/>
              </a:solidFill>
              <a:latin typeface="Times New Roman" panose="02020603050405020304" pitchFamily="18" charset="0"/>
              <a:ea typeface="华文细黑" panose="02010600040101010101" pitchFamily="2" charset="-122"/>
            </a:endParaRPr>
          </a:p>
          <a:p>
            <a:pPr lvl="1">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纵摇</a:t>
            </a:r>
            <a:endParaRPr kumimoji="1" lang="en-US" altLang="zh-CN">
              <a:solidFill>
                <a:schemeClr val="tx1"/>
              </a:solidFill>
              <a:latin typeface="Times New Roman" panose="02020603050405020304" pitchFamily="18" charset="0"/>
              <a:ea typeface="华文细黑" panose="02010600040101010101" pitchFamily="2" charset="-122"/>
            </a:endParaRPr>
          </a:p>
          <a:p>
            <a:pPr lvl="1">
              <a:spcBef>
                <a:spcPts val="600"/>
              </a:spcBef>
              <a:spcAft>
                <a:spcPts val="600"/>
              </a:spcAft>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升沉</a:t>
            </a:r>
          </a:p>
        </p:txBody>
      </p:sp>
      <p:sp>
        <p:nvSpPr>
          <p:cNvPr id="6" name="AutoShape 5"/>
          <p:cNvSpPr>
            <a:spLocks noChangeArrowheads="1"/>
          </p:cNvSpPr>
          <p:nvPr/>
        </p:nvSpPr>
        <p:spPr bwMode="auto">
          <a:xfrm>
            <a:off x="5651500" y="1547813"/>
            <a:ext cx="2667000" cy="2667000"/>
          </a:xfrm>
          <a:prstGeom prst="cloudCallout">
            <a:avLst>
              <a:gd name="adj1" fmla="val -72023"/>
              <a:gd name="adj2" fmla="val 6546"/>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CC0000"/>
                </a:solidFill>
                <a:latin typeface="Times New Roman" panose="02020603050405020304" pitchFamily="18" charset="0"/>
                <a:ea typeface="华文细黑" panose="02010600040101010101" pitchFamily="2" charset="-122"/>
              </a:rPr>
              <a:t>采用波浪补偿器和姿态传感器削弱</a:t>
            </a:r>
          </a:p>
        </p:txBody>
      </p:sp>
      <p:pic>
        <p:nvPicPr>
          <p:cNvPr id="11264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724400"/>
            <a:ext cx="92170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00"/>
                </a:solidFill>
              </a:rPr>
              <a:t>69</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2"/>
          <p:cNvGrpSpPr>
            <a:grpSpLocks/>
          </p:cNvGrpSpPr>
          <p:nvPr/>
        </p:nvGrpSpPr>
        <p:grpSpPr bwMode="auto">
          <a:xfrm>
            <a:off x="228600" y="1120775"/>
            <a:ext cx="5351463" cy="5621338"/>
            <a:chOff x="113" y="482"/>
            <a:chExt cx="3371" cy="3541"/>
          </a:xfrm>
        </p:grpSpPr>
        <p:pic>
          <p:nvPicPr>
            <p:cNvPr id="24591" name="Picture 3" descr="图片3"/>
            <p:cNvPicPr>
              <a:picLocks noChangeAspect="1" noChangeArrowheads="1"/>
            </p:cNvPicPr>
            <p:nvPr/>
          </p:nvPicPr>
          <p:blipFill>
            <a:blip r:embed="rId4">
              <a:lum contrast="24000"/>
              <a:extLst>
                <a:ext uri="{28A0092B-C50C-407E-A947-70E740481C1C}">
                  <a14:useLocalDpi xmlns:a14="http://schemas.microsoft.com/office/drawing/2010/main" val="0"/>
                </a:ext>
              </a:extLst>
            </a:blip>
            <a:srcRect l="3625" t="1524" r="1967" b="9637"/>
            <a:stretch>
              <a:fillRect/>
            </a:stretch>
          </p:blipFill>
          <p:spPr bwMode="auto">
            <a:xfrm>
              <a:off x="113" y="482"/>
              <a:ext cx="3371" cy="3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pic>
        <p:sp>
          <p:nvSpPr>
            <p:cNvPr id="24592" name="Text Box 4"/>
            <p:cNvSpPr txBox="1">
              <a:spLocks noChangeArrowheads="1"/>
            </p:cNvSpPr>
            <p:nvPr/>
          </p:nvSpPr>
          <p:spPr bwMode="auto">
            <a:xfrm>
              <a:off x="409" y="3735"/>
              <a:ext cx="29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zh-CN" altLang="en-US" sz="2400" b="1">
                  <a:solidFill>
                    <a:schemeClr val="tx1"/>
                  </a:solidFill>
                  <a:latin typeface="Times New Roman" panose="02020603050405020304" pitchFamily="18" charset="0"/>
                </a:rPr>
                <a:t>北半球海洋热量收支随纬度的变化</a:t>
              </a:r>
            </a:p>
          </p:txBody>
        </p:sp>
      </p:grpSp>
      <p:sp>
        <p:nvSpPr>
          <p:cNvPr id="24579" name="Text Box 5"/>
          <p:cNvSpPr txBox="1">
            <a:spLocks noChangeArrowheads="1"/>
          </p:cNvSpPr>
          <p:nvPr/>
        </p:nvSpPr>
        <p:spPr bwMode="auto">
          <a:xfrm>
            <a:off x="854075" y="160337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rgbClr val="FF0000"/>
                </a:solidFill>
                <a:latin typeface="Times New Roman" panose="02020603050405020304" pitchFamily="18" charset="0"/>
              </a:rPr>
              <a:t>A</a:t>
            </a:r>
          </a:p>
        </p:txBody>
      </p:sp>
      <p:sp>
        <p:nvSpPr>
          <p:cNvPr id="24580" name="Text Box 6"/>
          <p:cNvSpPr txBox="1">
            <a:spLocks noChangeArrowheads="1"/>
          </p:cNvSpPr>
          <p:nvPr/>
        </p:nvSpPr>
        <p:spPr bwMode="auto">
          <a:xfrm>
            <a:off x="1019175" y="189706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rgbClr val="FF0000"/>
                </a:solidFill>
                <a:latin typeface="Times New Roman" panose="02020603050405020304" pitchFamily="18" charset="0"/>
              </a:rPr>
              <a:t>C</a:t>
            </a:r>
          </a:p>
        </p:txBody>
      </p:sp>
      <p:sp>
        <p:nvSpPr>
          <p:cNvPr id="24581" name="Text Box 7"/>
          <p:cNvSpPr txBox="1">
            <a:spLocks noChangeArrowheads="1"/>
          </p:cNvSpPr>
          <p:nvPr/>
        </p:nvSpPr>
        <p:spPr bwMode="auto">
          <a:xfrm>
            <a:off x="3321050" y="393382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rgbClr val="FF0000"/>
                </a:solidFill>
                <a:latin typeface="Times New Roman" panose="02020603050405020304" pitchFamily="18" charset="0"/>
              </a:rPr>
              <a:t>D</a:t>
            </a:r>
          </a:p>
        </p:txBody>
      </p:sp>
      <p:sp>
        <p:nvSpPr>
          <p:cNvPr id="24582" name="Text Box 8"/>
          <p:cNvSpPr txBox="1">
            <a:spLocks noChangeArrowheads="1"/>
          </p:cNvSpPr>
          <p:nvPr/>
        </p:nvSpPr>
        <p:spPr bwMode="auto">
          <a:xfrm>
            <a:off x="2351088" y="1754188"/>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rgbClr val="FF0000"/>
                </a:solidFill>
                <a:latin typeface="Times New Roman" panose="02020603050405020304" pitchFamily="18" charset="0"/>
              </a:rPr>
              <a:t>E</a:t>
            </a:r>
          </a:p>
        </p:txBody>
      </p:sp>
      <p:sp>
        <p:nvSpPr>
          <p:cNvPr id="24583" name="Text Box 9"/>
          <p:cNvSpPr txBox="1">
            <a:spLocks noChangeArrowheads="1"/>
          </p:cNvSpPr>
          <p:nvPr/>
        </p:nvSpPr>
        <p:spPr bwMode="auto">
          <a:xfrm>
            <a:off x="4449763" y="4381500"/>
            <a:ext cx="38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kumimoji="1" lang="en-US" altLang="zh-CN" sz="2400" b="1">
                <a:solidFill>
                  <a:srgbClr val="FF0000"/>
                </a:solidFill>
                <a:latin typeface="Times New Roman" panose="02020603050405020304" pitchFamily="18" charset="0"/>
              </a:rPr>
              <a:t>B</a:t>
            </a:r>
          </a:p>
        </p:txBody>
      </p:sp>
      <p:sp>
        <p:nvSpPr>
          <p:cNvPr id="24584" name="Oval 10"/>
          <p:cNvSpPr>
            <a:spLocks noChangeArrowheads="1"/>
          </p:cNvSpPr>
          <p:nvPr/>
        </p:nvSpPr>
        <p:spPr bwMode="auto">
          <a:xfrm>
            <a:off x="2095500" y="2151063"/>
            <a:ext cx="128588" cy="1524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endParaRPr lang="zh-CN" altLang="en-US" sz="1800">
              <a:solidFill>
                <a:schemeClr val="tx1"/>
              </a:solidFill>
            </a:endParaRPr>
          </a:p>
        </p:txBody>
      </p:sp>
      <p:sp>
        <p:nvSpPr>
          <p:cNvPr id="24585" name="Oval 11"/>
          <p:cNvSpPr>
            <a:spLocks noChangeArrowheads="1"/>
          </p:cNvSpPr>
          <p:nvPr/>
        </p:nvSpPr>
        <p:spPr bwMode="auto">
          <a:xfrm>
            <a:off x="1404938" y="1831975"/>
            <a:ext cx="128587" cy="1524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endParaRPr lang="zh-CN" altLang="en-US" sz="1800">
              <a:solidFill>
                <a:schemeClr val="tx1"/>
              </a:solidFill>
            </a:endParaRPr>
          </a:p>
        </p:txBody>
      </p:sp>
      <p:sp>
        <p:nvSpPr>
          <p:cNvPr id="24586" name="Oval 12"/>
          <p:cNvSpPr>
            <a:spLocks noChangeArrowheads="1"/>
          </p:cNvSpPr>
          <p:nvPr/>
        </p:nvSpPr>
        <p:spPr bwMode="auto">
          <a:xfrm>
            <a:off x="3533775" y="3860800"/>
            <a:ext cx="130175" cy="152400"/>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endParaRPr lang="zh-CN" altLang="en-US" sz="1800">
              <a:solidFill>
                <a:schemeClr val="tx1"/>
              </a:solidFill>
            </a:endParaRPr>
          </a:p>
        </p:txBody>
      </p:sp>
      <p:sp>
        <p:nvSpPr>
          <p:cNvPr id="105485" name="Text Box 13"/>
          <p:cNvSpPr txBox="1">
            <a:spLocks noChangeArrowheads="1"/>
          </p:cNvSpPr>
          <p:nvPr/>
        </p:nvSpPr>
        <p:spPr bwMode="auto">
          <a:xfrm>
            <a:off x="5508625" y="1600200"/>
            <a:ext cx="3492500" cy="390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ClrTx/>
              <a:buFontTx/>
              <a:buNone/>
            </a:pPr>
            <a:r>
              <a:rPr kumimoji="1" lang="en-US" altLang="zh-CN" b="1">
                <a:solidFill>
                  <a:schemeClr val="tx1"/>
                </a:solidFill>
                <a:latin typeface="Times New Roman" panose="02020603050405020304" pitchFamily="18" charset="0"/>
              </a:rPr>
              <a:t>1</a:t>
            </a:r>
            <a:r>
              <a:rPr kumimoji="1" lang="zh-CN" altLang="en-US" b="1">
                <a:solidFill>
                  <a:schemeClr val="tx1"/>
                </a:solidFill>
                <a:latin typeface="Times New Roman" panose="02020603050405020304" pitchFamily="18" charset="0"/>
              </a:rPr>
              <a:t>、海洋热量的收入，主要来自 </a:t>
            </a:r>
            <a:r>
              <a:rPr kumimoji="1" lang="zh-CN" altLang="en-US" b="1" u="sng">
                <a:solidFill>
                  <a:srgbClr val="FF0000"/>
                </a:solidFill>
                <a:latin typeface="Times New Roman" panose="02020603050405020304" pitchFamily="18" charset="0"/>
              </a:rPr>
              <a:t>太阳辐射</a:t>
            </a:r>
            <a:r>
              <a:rPr kumimoji="1" lang="zh-CN" altLang="en-US" b="1" u="sng">
                <a:solidFill>
                  <a:schemeClr val="tx1"/>
                </a:solidFill>
                <a:latin typeface="Times New Roman" panose="02020603050405020304" pitchFamily="18" charset="0"/>
              </a:rPr>
              <a:t> </a:t>
            </a:r>
            <a:r>
              <a:rPr kumimoji="1" lang="zh-CN" altLang="en-US" b="1">
                <a:solidFill>
                  <a:schemeClr val="tx1"/>
                </a:solidFill>
                <a:latin typeface="Times New Roman" panose="02020603050405020304" pitchFamily="18" charset="0"/>
              </a:rPr>
              <a:t>的热量；海水热量的支出，主要是海水的</a:t>
            </a:r>
            <a:r>
              <a:rPr kumimoji="1" lang="zh-CN" altLang="en-US" b="1" u="sng">
                <a:solidFill>
                  <a:srgbClr val="FF0000"/>
                </a:solidFill>
                <a:latin typeface="Times New Roman" panose="02020603050405020304" pitchFamily="18" charset="0"/>
              </a:rPr>
              <a:t>蒸发</a:t>
            </a:r>
            <a:r>
              <a:rPr kumimoji="1" lang="zh-CN" altLang="en-US" b="1">
                <a:solidFill>
                  <a:schemeClr val="tx1"/>
                </a:solidFill>
                <a:latin typeface="Times New Roman" panose="02020603050405020304" pitchFamily="18" charset="0"/>
              </a:rPr>
              <a:t>所消耗的热量。</a:t>
            </a:r>
          </a:p>
          <a:p>
            <a:pPr>
              <a:lnSpc>
                <a:spcPct val="150000"/>
              </a:lnSpc>
              <a:spcBef>
                <a:spcPct val="0"/>
              </a:spcBef>
              <a:buClrTx/>
              <a:buFontTx/>
              <a:buNone/>
            </a:pPr>
            <a:endParaRPr kumimoji="1" lang="en-US" altLang="zh-CN" b="1">
              <a:solidFill>
                <a:srgbClr val="FF0000"/>
              </a:solidFill>
            </a:endParaRPr>
          </a:p>
        </p:txBody>
      </p:sp>
      <p:sp>
        <p:nvSpPr>
          <p:cNvPr id="105490" name="Text Box 18"/>
          <p:cNvSpPr txBox="1">
            <a:spLocks noChangeArrowheads="1"/>
          </p:cNvSpPr>
          <p:nvPr/>
        </p:nvSpPr>
        <p:spPr bwMode="auto">
          <a:xfrm>
            <a:off x="5699125" y="5243513"/>
            <a:ext cx="3384550" cy="51911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lgn="ctr">
                <a:solidFill>
                  <a:srgbClr val="CC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50000"/>
              </a:spcBef>
              <a:buClrTx/>
              <a:buFontTx/>
              <a:buNone/>
            </a:pPr>
            <a:r>
              <a:rPr kumimoji="1" lang="en-US" altLang="zh-CN" b="1">
                <a:solidFill>
                  <a:srgbClr val="FF0000"/>
                </a:solidFill>
                <a:latin typeface="宋体" panose="02010600030101010101" pitchFamily="2" charset="-122"/>
              </a:rPr>
              <a:t>2</a:t>
            </a:r>
            <a:r>
              <a:rPr kumimoji="1" lang="zh-CN" altLang="en-US" b="1">
                <a:solidFill>
                  <a:srgbClr val="FF0000"/>
                </a:solidFill>
                <a:latin typeface="宋体" panose="02010600030101010101" pitchFamily="2" charset="-122"/>
              </a:rPr>
              <a:t>、温度</a:t>
            </a:r>
            <a:r>
              <a:rPr kumimoji="1" lang="en-US" altLang="zh-CN" b="1">
                <a:solidFill>
                  <a:srgbClr val="FF0000"/>
                </a:solidFill>
                <a:latin typeface="宋体" panose="02010600030101010101" pitchFamily="2" charset="-122"/>
              </a:rPr>
              <a:t>=</a:t>
            </a:r>
            <a:r>
              <a:rPr kumimoji="1" lang="zh-CN" altLang="en-US" b="1">
                <a:solidFill>
                  <a:srgbClr val="FF0000"/>
                </a:solidFill>
                <a:latin typeface="宋体" panose="02010600030101010101" pitchFamily="2" charset="-122"/>
              </a:rPr>
              <a:t>收入</a:t>
            </a:r>
            <a:r>
              <a:rPr kumimoji="1" lang="en-US" altLang="zh-CN" b="1">
                <a:solidFill>
                  <a:srgbClr val="FF0000"/>
                </a:solidFill>
                <a:latin typeface="宋体" panose="02010600030101010101" pitchFamily="2" charset="-122"/>
              </a:rPr>
              <a:t>-</a:t>
            </a:r>
            <a:r>
              <a:rPr kumimoji="1" lang="zh-CN" altLang="en-US" b="1">
                <a:solidFill>
                  <a:srgbClr val="FF0000"/>
                </a:solidFill>
                <a:latin typeface="宋体" panose="02010600030101010101" pitchFamily="2" charset="-122"/>
              </a:rPr>
              <a:t>支出</a:t>
            </a:r>
          </a:p>
        </p:txBody>
      </p:sp>
      <p:sp>
        <p:nvSpPr>
          <p:cNvPr id="15" name="标题 2"/>
          <p:cNvSpPr txBox="1">
            <a:spLocks/>
          </p:cNvSpPr>
          <p:nvPr/>
        </p:nvSpPr>
        <p:spPr>
          <a:xfrm>
            <a:off x="930275" y="188913"/>
            <a:ext cx="7313613" cy="576262"/>
          </a:xfrm>
          <a:prstGeom prst="rect">
            <a:avLst/>
          </a:prstGeom>
        </p:spPr>
        <p:txBody>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4000">
                <a:solidFill>
                  <a:schemeClr val="tx1"/>
                </a:solidFill>
                <a:latin typeface="Calibri" pitchFamily="34" charset="0"/>
                <a:ea typeface="宋体" pitchFamily="2" charset="-122"/>
              </a:defRPr>
            </a:lvl2pPr>
            <a:lvl3pPr algn="l" rtl="0" eaLnBrk="0" fontAlgn="base" hangingPunct="0">
              <a:spcBef>
                <a:spcPct val="0"/>
              </a:spcBef>
              <a:spcAft>
                <a:spcPct val="0"/>
              </a:spcAft>
              <a:defRPr sz="4000">
                <a:solidFill>
                  <a:schemeClr val="tx1"/>
                </a:solidFill>
                <a:latin typeface="Calibri" pitchFamily="34" charset="0"/>
                <a:ea typeface="宋体" pitchFamily="2" charset="-122"/>
              </a:defRPr>
            </a:lvl3pPr>
            <a:lvl4pPr algn="l" rtl="0" eaLnBrk="0" fontAlgn="base" hangingPunct="0">
              <a:spcBef>
                <a:spcPct val="0"/>
              </a:spcBef>
              <a:spcAft>
                <a:spcPct val="0"/>
              </a:spcAft>
              <a:defRPr sz="4000">
                <a:solidFill>
                  <a:schemeClr val="tx1"/>
                </a:solidFill>
                <a:latin typeface="Calibri" pitchFamily="34" charset="0"/>
                <a:ea typeface="宋体" pitchFamily="2" charset="-122"/>
              </a:defRPr>
            </a:lvl4pPr>
            <a:lvl5pPr algn="l" rtl="0" eaLnBrk="0" fontAlgn="base" hangingPunct="0">
              <a:spcBef>
                <a:spcPct val="0"/>
              </a:spcBef>
              <a:spcAft>
                <a:spcPct val="0"/>
              </a:spcAft>
              <a:defRPr sz="40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a:lstStyle>
          <a:p>
            <a:pPr>
              <a:defRPr/>
            </a:pPr>
            <a:r>
              <a:rPr lang="zh-CN" altLang="en-US" sz="3200" b="1" dirty="0" smtClean="0">
                <a:solidFill>
                  <a:schemeClr val="tx2"/>
                </a:solidFill>
                <a:effectLst>
                  <a:outerShdw blurRad="38100" dist="38100" dir="2700000" algn="tl">
                    <a:srgbClr val="C0C0C0"/>
                  </a:outerShdw>
                </a:effectLst>
                <a:latin typeface="Arial" charset="0"/>
              </a:rPr>
              <a:t>影响海水温度</a:t>
            </a:r>
            <a:r>
              <a:rPr lang="zh-CN" altLang="en-US" sz="3200" b="1" dirty="0">
                <a:solidFill>
                  <a:schemeClr val="tx2"/>
                </a:solidFill>
                <a:effectLst>
                  <a:outerShdw blurRad="38100" dist="38100" dir="2700000" algn="tl">
                    <a:srgbClr val="C0C0C0"/>
                  </a:outerShdw>
                </a:effectLst>
                <a:latin typeface="Arial" charset="0"/>
              </a:rPr>
              <a:t>的因素</a:t>
            </a:r>
          </a:p>
        </p:txBody>
      </p:sp>
      <p:pic>
        <p:nvPicPr>
          <p:cNvPr id="24590" name="音频 1">
            <a:hlinkClick r:id="" action="ppaction://media"/>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advTm="742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85">
                                            <p:txEl>
                                              <p:pRg st="0" end="0"/>
                                            </p:txEl>
                                          </p:spTgt>
                                        </p:tgtEl>
                                        <p:attrNameLst>
                                          <p:attrName>style.visibility</p:attrName>
                                        </p:attrNameLst>
                                      </p:cBhvr>
                                      <p:to>
                                        <p:strVal val="visible"/>
                                      </p:to>
                                    </p:set>
                                    <p:animEffect transition="in" filter="wipe(left)">
                                      <p:cBhvr>
                                        <p:cTn id="7" dur="500"/>
                                        <p:tgtEl>
                                          <p:spTgt spid="10548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105490">
                                            <p:txEl>
                                              <p:pRg st="0" end="0"/>
                                            </p:txEl>
                                          </p:spTgt>
                                        </p:tgtEl>
                                        <p:attrNameLst>
                                          <p:attrName>style.visibility</p:attrName>
                                        </p:attrNameLst>
                                      </p:cBhvr>
                                      <p:to>
                                        <p:strVal val="visible"/>
                                      </p:to>
                                    </p:set>
                                    <p:anim calcmode="lin" valueType="num">
                                      <p:cBhvr>
                                        <p:cTn id="12" dur="500" fill="hold"/>
                                        <p:tgtEl>
                                          <p:spTgt spid="105490">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05490">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5"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971550" y="188913"/>
            <a:ext cx="7772400" cy="6477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en-US" altLang="zh-CN" sz="4400" smtClean="0">
                <a:ea typeface="华文新魏" panose="02010800040101010101" pitchFamily="2" charset="-122"/>
              </a:rPr>
              <a:t>3</a:t>
            </a:r>
            <a:r>
              <a:rPr lang="zh-CN" altLang="en-US" sz="4400" smtClean="0">
                <a:ea typeface="华文新魏" panose="02010800040101010101" pitchFamily="2" charset="-122"/>
              </a:rPr>
              <a:t>、潮汐</a:t>
            </a:r>
          </a:p>
        </p:txBody>
      </p:sp>
      <p:sp>
        <p:nvSpPr>
          <p:cNvPr id="113667" name="Rectangle 5"/>
          <p:cNvSpPr>
            <a:spLocks noChangeArrowheads="1"/>
          </p:cNvSpPr>
          <p:nvPr/>
        </p:nvSpPr>
        <p:spPr bwMode="auto">
          <a:xfrm>
            <a:off x="1042988" y="1052513"/>
            <a:ext cx="7489825"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 typeface="Wingdings" panose="05000000000000000000" pitchFamily="2" charset="2"/>
              <a:buChar char="Ø"/>
            </a:pPr>
            <a:r>
              <a:rPr kumimoji="1" lang="zh-CN" altLang="en-US" sz="2400">
                <a:solidFill>
                  <a:srgbClr val="CC0000"/>
                </a:solidFill>
                <a:latin typeface="华文细黑" panose="02010600040101010101" pitchFamily="2" charset="-122"/>
                <a:ea typeface="华文细黑" panose="02010600040101010101" pitchFamily="2" charset="-122"/>
              </a:rPr>
              <a:t>海洋潮汐</a:t>
            </a:r>
            <a:r>
              <a:rPr kumimoji="1" lang="en-US" altLang="zh-CN" sz="2400">
                <a:solidFill>
                  <a:srgbClr val="CC0000"/>
                </a:solidFill>
                <a:latin typeface="Times New Roman" panose="02020603050405020304" pitchFamily="18" charset="0"/>
                <a:ea typeface="华文细黑" panose="02010600040101010101" pitchFamily="2" charset="-122"/>
              </a:rPr>
              <a:t>——</a:t>
            </a:r>
            <a:r>
              <a:rPr kumimoji="1" lang="zh-CN" altLang="en-US" sz="2400">
                <a:solidFill>
                  <a:srgbClr val="CC0000"/>
                </a:solidFill>
                <a:latin typeface="华文细黑" panose="02010600040101010101" pitchFamily="2" charset="-122"/>
                <a:ea typeface="华文细黑" panose="02010600040101010101" pitchFamily="2" charset="-122"/>
              </a:rPr>
              <a:t>海水受</a:t>
            </a:r>
            <a:r>
              <a:rPr kumimoji="1" lang="zh-CN" altLang="en-US" sz="2400" b="1">
                <a:solidFill>
                  <a:srgbClr val="CC0000"/>
                </a:solidFill>
                <a:latin typeface="华文细黑" panose="02010600040101010101" pitchFamily="2" charset="-122"/>
                <a:ea typeface="华文细黑" panose="02010600040101010101" pitchFamily="2" charset="-122"/>
              </a:rPr>
              <a:t>日、月引潮力</a:t>
            </a:r>
            <a:r>
              <a:rPr kumimoji="1" lang="zh-CN" altLang="en-US" sz="2400">
                <a:solidFill>
                  <a:srgbClr val="CC0000"/>
                </a:solidFill>
                <a:latin typeface="华文细黑" panose="02010600040101010101" pitchFamily="2" charset="-122"/>
                <a:ea typeface="华文细黑" panose="02010600040101010101" pitchFamily="2" charset="-122"/>
              </a:rPr>
              <a:t>作用而产生的海洋水体的周期性上升下降运动。通常一天早晚两次涨落，故称为潮汐。</a:t>
            </a:r>
          </a:p>
        </p:txBody>
      </p:sp>
      <p:pic>
        <p:nvPicPr>
          <p:cNvPr id="113668" name="Picture 6" descr="theb23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000" y="2205038"/>
            <a:ext cx="2465388" cy="36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Picture 7" descr="theb23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550" y="2206625"/>
            <a:ext cx="2465388" cy="3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C9939CBC-183B-49D8-9712-6D9498A77151}" type="slidenum">
              <a:rPr lang="en-US" altLang="zh-CN" sz="1800">
                <a:solidFill>
                  <a:srgbClr val="000000"/>
                </a:solidFill>
              </a:rPr>
              <a:pPr eaLnBrk="1" hangingPunct="1">
                <a:spcBef>
                  <a:spcPct val="0"/>
                </a:spcBef>
                <a:buClrTx/>
                <a:buFontTx/>
                <a:buNone/>
              </a:pPr>
              <a:t>70</a:t>
            </a:fld>
            <a:endParaRPr lang="en-US" altLang="zh-CN" sz="1800">
              <a:solidFill>
                <a:srgbClr val="000000"/>
              </a:solidFill>
            </a:endParaRPr>
          </a:p>
        </p:txBody>
      </p:sp>
      <p:sp>
        <p:nvSpPr>
          <p:cNvPr id="113671" name="Rectangle 5"/>
          <p:cNvSpPr>
            <a:spLocks noChangeArrowheads="1"/>
          </p:cNvSpPr>
          <p:nvPr/>
        </p:nvSpPr>
        <p:spPr bwMode="auto">
          <a:xfrm>
            <a:off x="1042988" y="5903913"/>
            <a:ext cx="748982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fontAlgn="b">
              <a:spcBef>
                <a:spcPct val="0"/>
              </a:spcBef>
              <a:buClrTx/>
              <a:buFont typeface="Wingdings" panose="05000000000000000000" pitchFamily="2" charset="2"/>
              <a:buChar char="Ø"/>
            </a:pPr>
            <a:r>
              <a:rPr kumimoji="1" lang="zh-CN" altLang="en-US" sz="2400">
                <a:solidFill>
                  <a:srgbClr val="CC0000"/>
                </a:solidFill>
                <a:latin typeface="华文细黑" panose="02010600040101010101" pitchFamily="2" charset="-122"/>
                <a:ea typeface="华文细黑" panose="02010600040101010101" pitchFamily="2" charset="-122"/>
              </a:rPr>
              <a:t>海洋潮流</a:t>
            </a:r>
            <a:r>
              <a:rPr kumimoji="1" lang="en-US" altLang="zh-CN" sz="2400">
                <a:solidFill>
                  <a:srgbClr val="CC0000"/>
                </a:solidFill>
                <a:latin typeface="Times New Roman" panose="02020603050405020304" pitchFamily="18" charset="0"/>
                <a:ea typeface="华文细黑" panose="02010600040101010101" pitchFamily="2" charset="-122"/>
              </a:rPr>
              <a:t>——</a:t>
            </a:r>
            <a:r>
              <a:rPr kumimoji="1" lang="zh-CN" altLang="en-US" sz="2400">
                <a:solidFill>
                  <a:srgbClr val="CC0000"/>
                </a:solidFill>
                <a:latin typeface="华文细黑" panose="02010600040101010101" pitchFamily="2" charset="-122"/>
                <a:ea typeface="华文细黑" panose="02010600040101010101" pitchFamily="2" charset="-122"/>
              </a:rPr>
              <a:t>伴随海面周期性的升降运动而产生的海水周期性水平方向流动。</a:t>
            </a:r>
          </a:p>
        </p:txBody>
      </p:sp>
    </p:spTree>
  </p:cSld>
  <p:clrMapOvr>
    <a:masterClrMapping/>
  </p:clrMapOvr>
  <p:transition>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图片 3"/>
          <p:cNvPicPr>
            <a:picLocks noChangeAspect="1"/>
          </p:cNvPicPr>
          <p:nvPr/>
        </p:nvPicPr>
        <p:blipFill>
          <a:blip r:embed="rId2">
            <a:extLst>
              <a:ext uri="{28A0092B-C50C-407E-A947-70E740481C1C}">
                <a14:useLocalDpi xmlns:a14="http://schemas.microsoft.com/office/drawing/2010/main" val="0"/>
              </a:ext>
            </a:extLst>
          </a:blip>
          <a:srcRect t="5289" r="3024"/>
          <a:stretch>
            <a:fillRect/>
          </a:stretch>
        </p:blipFill>
        <p:spPr bwMode="auto">
          <a:xfrm>
            <a:off x="1301750" y="981075"/>
            <a:ext cx="62230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5" name="标题 1"/>
          <p:cNvSpPr>
            <a:spLocks noGrp="1"/>
          </p:cNvSpPr>
          <p:nvPr>
            <p:ph type="title"/>
          </p:nvPr>
        </p:nvSpPr>
        <p:spPr/>
        <p:txBody>
          <a:bodyPr/>
          <a:lstStyle/>
          <a:p>
            <a:r>
              <a:rPr lang="zh-CN" altLang="en-US" sz="3600" smtClean="0">
                <a:ea typeface="华文新魏" panose="02010800040101010101" pitchFamily="2" charset="-122"/>
              </a:rPr>
              <a:t>潮汐曲线</a:t>
            </a:r>
          </a:p>
        </p:txBody>
      </p:sp>
      <p:sp>
        <p:nvSpPr>
          <p:cNvPr id="115716" name="Rectangle 1027"/>
          <p:cNvSpPr>
            <a:spLocks noChangeArrowheads="1"/>
          </p:cNvSpPr>
          <p:nvPr/>
        </p:nvSpPr>
        <p:spPr bwMode="auto">
          <a:xfrm>
            <a:off x="1208088" y="4567238"/>
            <a:ext cx="7467600" cy="224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潮高：从某一基准面量至海面的距离</a:t>
            </a:r>
            <a:endParaRPr lang="en-US" altLang="zh-CN" sz="2000">
              <a:solidFill>
                <a:srgbClr val="CC0000"/>
              </a:solidFill>
              <a:latin typeface="华文细黑" panose="02010600040101010101" pitchFamily="2" charset="-122"/>
              <a:ea typeface="华文细黑" panose="02010600040101010101" pitchFamily="2" charset="-122"/>
            </a:endParaRPr>
          </a:p>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在海面升降的每一个周期中，海面上涨到不能再升高时称为高潮；海面下降到不能再下降时称为低潮。</a:t>
            </a:r>
            <a:endParaRPr lang="en-US" altLang="zh-CN" sz="2000">
              <a:solidFill>
                <a:srgbClr val="CC0000"/>
              </a:solidFill>
              <a:latin typeface="华文细黑" panose="02010600040101010101" pitchFamily="2" charset="-122"/>
              <a:ea typeface="华文细黑" panose="02010600040101010101" pitchFamily="2" charset="-122"/>
            </a:endParaRPr>
          </a:p>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潮差：两个相邻的高潮和低潮的水位高度差  </a:t>
            </a:r>
            <a:endParaRPr lang="en-US" altLang="zh-CN" sz="2000">
              <a:solidFill>
                <a:srgbClr val="CC0000"/>
              </a:solidFill>
              <a:latin typeface="华文细黑" panose="02010600040101010101" pitchFamily="2" charset="-122"/>
              <a:ea typeface="华文细黑" panose="02010600040101010101" pitchFamily="2" charset="-122"/>
            </a:endParaRPr>
          </a:p>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周期：相邻两个高潮或相邻两个低潮之间的时间间隔</a:t>
            </a:r>
            <a:endParaRPr lang="en-US" altLang="zh-CN" sz="2000">
              <a:solidFill>
                <a:srgbClr val="CC0000"/>
              </a:solidFill>
              <a:latin typeface="华文细黑" panose="02010600040101010101" pitchFamily="2" charset="-122"/>
              <a:ea typeface="华文细黑" panose="02010600040101010101" pitchFamily="2" charset="-122"/>
            </a:endParaRPr>
          </a:p>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涨潮</a:t>
            </a:r>
            <a:r>
              <a:rPr lang="en-US" altLang="zh-CN" sz="2000">
                <a:solidFill>
                  <a:srgbClr val="CC0000"/>
                </a:solidFill>
                <a:latin typeface="华文细黑" panose="02010600040101010101" pitchFamily="2" charset="-122"/>
                <a:ea typeface="华文细黑" panose="02010600040101010101" pitchFamily="2" charset="-122"/>
              </a:rPr>
              <a:t>:   </a:t>
            </a:r>
            <a:r>
              <a:rPr lang="zh-CN" altLang="en-US" sz="2000">
                <a:solidFill>
                  <a:srgbClr val="CC0000"/>
                </a:solidFill>
                <a:latin typeface="华文细黑" panose="02010600040101010101" pitchFamily="2" charset="-122"/>
                <a:ea typeface="华文细黑" panose="02010600040101010101" pitchFamily="2" charset="-122"/>
              </a:rPr>
              <a:t>海面从低潮上升到高潮的过程中，海面逐渐上升</a:t>
            </a:r>
            <a:endParaRPr lang="en-US" altLang="zh-CN" sz="2000">
              <a:solidFill>
                <a:srgbClr val="CC0000"/>
              </a:solidFill>
              <a:latin typeface="华文细黑" panose="02010600040101010101" pitchFamily="2" charset="-122"/>
              <a:ea typeface="华文细黑" panose="02010600040101010101" pitchFamily="2" charset="-122"/>
            </a:endParaRPr>
          </a:p>
          <a:p>
            <a:pPr eaLnBrk="1" hangingPunct="1">
              <a:spcBef>
                <a:spcPct val="0"/>
              </a:spcBef>
              <a:buClr>
                <a:schemeClr val="hlink"/>
              </a:buClr>
              <a:buSzPct val="70000"/>
              <a:buFont typeface="Wingdings" panose="05000000000000000000" pitchFamily="2" charset="2"/>
              <a:buChar char="Ø"/>
            </a:pPr>
            <a:r>
              <a:rPr lang="zh-CN" altLang="en-US" sz="2000">
                <a:solidFill>
                  <a:srgbClr val="CC0000"/>
                </a:solidFill>
                <a:latin typeface="华文细黑" panose="02010600040101010101" pitchFamily="2" charset="-122"/>
                <a:ea typeface="华文细黑" panose="02010600040101010101" pitchFamily="2" charset="-122"/>
              </a:rPr>
              <a:t>落潮：海面从高潮到低潮的过程中，海面逐渐下降</a:t>
            </a:r>
          </a:p>
        </p:txBody>
      </p:sp>
    </p:spTree>
  </p:cSld>
  <p:clrMapOvr>
    <a:masterClrMapping/>
  </p:clrMapOvr>
  <p:transition>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050"/>
          <p:cNvSpPr>
            <a:spLocks noGrp="1" noChangeArrowheads="1"/>
          </p:cNvSpPr>
          <p:nvPr>
            <p:ph type="title"/>
          </p:nvPr>
        </p:nvSpPr>
        <p:spPr>
          <a:xfrm>
            <a:off x="838200" y="115888"/>
            <a:ext cx="7772400"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大潮和小潮</a:t>
            </a:r>
          </a:p>
        </p:txBody>
      </p:sp>
      <p:pic>
        <p:nvPicPr>
          <p:cNvPr id="116739" name="Picture 20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113" y="3541713"/>
            <a:ext cx="40386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740" name="Picture 20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484313"/>
            <a:ext cx="40386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674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5CBFAD6F-84A5-41CE-9CEA-24EF08273D46}" type="slidenum">
              <a:rPr lang="en-US" altLang="zh-CN" sz="1800">
                <a:solidFill>
                  <a:srgbClr val="000000"/>
                </a:solidFill>
              </a:rPr>
              <a:pPr eaLnBrk="1" hangingPunct="1">
                <a:spcBef>
                  <a:spcPct val="0"/>
                </a:spcBef>
                <a:buClrTx/>
                <a:buFontTx/>
                <a:buNone/>
              </a:pPr>
              <a:t>72</a:t>
            </a:fld>
            <a:endParaRPr lang="en-US" altLang="zh-CN" sz="1800">
              <a:solidFill>
                <a:srgbClr val="000000"/>
              </a:solidFill>
            </a:endParaRPr>
          </a:p>
        </p:txBody>
      </p:sp>
      <p:sp>
        <p:nvSpPr>
          <p:cNvPr id="116742" name="Rectangle 1027"/>
          <p:cNvSpPr>
            <a:spLocks noChangeArrowheads="1"/>
          </p:cNvSpPr>
          <p:nvPr/>
        </p:nvSpPr>
        <p:spPr bwMode="auto">
          <a:xfrm>
            <a:off x="4859338" y="1481138"/>
            <a:ext cx="32956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chemeClr val="hlink"/>
              </a:buClr>
              <a:buSzPct val="70000"/>
              <a:buFont typeface="Wingdings" panose="05000000000000000000" pitchFamily="2" charset="2"/>
              <a:buChar char="Ø"/>
            </a:pPr>
            <a:r>
              <a:rPr lang="zh-CN" altLang="en-US" sz="2400">
                <a:solidFill>
                  <a:srgbClr val="CC0000"/>
                </a:solidFill>
                <a:latin typeface="华文细黑" panose="02010600040101010101" pitchFamily="2" charset="-122"/>
                <a:ea typeface="华文细黑" panose="02010600040101010101" pitchFamily="2" charset="-122"/>
              </a:rPr>
              <a:t>大潮：潮差最大这一天的潮汐称为大潮。</a:t>
            </a:r>
          </a:p>
        </p:txBody>
      </p:sp>
      <p:sp>
        <p:nvSpPr>
          <p:cNvPr id="116743" name="Rectangle 1027"/>
          <p:cNvSpPr>
            <a:spLocks noChangeArrowheads="1"/>
          </p:cNvSpPr>
          <p:nvPr/>
        </p:nvSpPr>
        <p:spPr bwMode="auto">
          <a:xfrm>
            <a:off x="539750" y="5229225"/>
            <a:ext cx="329565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chemeClr val="hlink"/>
              </a:buClr>
              <a:buSzPct val="70000"/>
              <a:buFont typeface="Wingdings" panose="05000000000000000000" pitchFamily="2" charset="2"/>
              <a:buChar char="Ø"/>
            </a:pPr>
            <a:r>
              <a:rPr lang="zh-CN" altLang="en-US" sz="2400">
                <a:solidFill>
                  <a:srgbClr val="CC0000"/>
                </a:solidFill>
                <a:latin typeface="华文细黑" panose="02010600040101010101" pitchFamily="2" charset="-122"/>
                <a:ea typeface="华文细黑" panose="02010600040101010101" pitchFamily="2" charset="-122"/>
              </a:rPr>
              <a:t>小潮：潮差最小这一天的潮汐称为小潮。</a:t>
            </a:r>
          </a:p>
        </p:txBody>
      </p:sp>
    </p:spTree>
  </p:cSld>
  <p:clrMapOvr>
    <a:masterClrMapping/>
  </p:clrMapOvr>
  <p:transition>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974725" y="115888"/>
            <a:ext cx="7772400" cy="7207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潮汐图片</a:t>
            </a:r>
          </a:p>
        </p:txBody>
      </p:sp>
      <p:pic>
        <p:nvPicPr>
          <p:cNvPr id="477189" name="Picture 5" descr="钱塘潮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6" descr="钱塘江潮"/>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450"/>
            <a:ext cx="4572000" cy="342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8789" name="Object 8"/>
          <p:cNvGraphicFramePr>
            <a:graphicFrameLocks noChangeAspect="1"/>
          </p:cNvGraphicFramePr>
          <p:nvPr/>
        </p:nvGraphicFramePr>
        <p:xfrm>
          <a:off x="4572000" y="3429000"/>
          <a:ext cx="4572000" cy="3429000"/>
        </p:xfrm>
        <a:graphic>
          <a:graphicData uri="http://schemas.openxmlformats.org/presentationml/2006/ole">
            <mc:AlternateContent xmlns:mc="http://schemas.openxmlformats.org/markup-compatibility/2006">
              <mc:Choice xmlns:v="urn:schemas-microsoft-com:vml" Requires="v">
                <p:oleObj spid="_x0000_s118796" name="文档" r:id="rId6" imgW="6154420" imgH="4513580" progId="Word.Document.8">
                  <p:embed/>
                </p:oleObj>
              </mc:Choice>
              <mc:Fallback>
                <p:oleObj name="文档" r:id="rId6" imgW="6154420" imgH="4513580" progId="Word.Document.8">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34290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0"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575A782-1E1E-4D79-BD13-BDAA29BEE76B}" type="slidenum">
              <a:rPr lang="en-US" altLang="zh-CN" sz="1800">
                <a:solidFill>
                  <a:srgbClr val="000000"/>
                </a:solidFill>
              </a:rPr>
              <a:pPr eaLnBrk="1" hangingPunct="1">
                <a:spcBef>
                  <a:spcPct val="0"/>
                </a:spcBef>
                <a:buClrTx/>
                <a:buFontTx/>
                <a:buNone/>
              </a:pPr>
              <a:t>73</a:t>
            </a:fld>
            <a:endParaRPr lang="en-US" altLang="zh-CN" sz="1800">
              <a:solidFill>
                <a:srgbClr val="000000"/>
              </a:solidFill>
            </a:endParaRPr>
          </a:p>
        </p:txBody>
      </p:sp>
      <p:pic>
        <p:nvPicPr>
          <p:cNvPr id="118791"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13" y="3490913"/>
            <a:ext cx="4619626" cy="332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2"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3113" y="44450"/>
            <a:ext cx="4567237" cy="3400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77189"/>
                                        </p:tgtEl>
                                        <p:attrNameLst>
                                          <p:attrName>style.visibility</p:attrName>
                                        </p:attrNameLst>
                                      </p:cBhvr>
                                      <p:to>
                                        <p:strVal val="visible"/>
                                      </p:to>
                                    </p:set>
                                    <p:anim calcmode="lin" valueType="num">
                                      <p:cBhvr additive="base">
                                        <p:cTn id="7" dur="500" fill="hold"/>
                                        <p:tgtEl>
                                          <p:spTgt spid="477189"/>
                                        </p:tgtEl>
                                        <p:attrNameLst>
                                          <p:attrName>ppt_x</p:attrName>
                                        </p:attrNameLst>
                                      </p:cBhvr>
                                      <p:tavLst>
                                        <p:tav tm="0">
                                          <p:val>
                                            <p:strVal val="0-#ppt_w/2"/>
                                          </p:val>
                                        </p:tav>
                                        <p:tav tm="100000">
                                          <p:val>
                                            <p:strVal val="#ppt_x"/>
                                          </p:val>
                                        </p:tav>
                                      </p:tavLst>
                                    </p:anim>
                                    <p:anim calcmode="lin" valueType="num">
                                      <p:cBhvr additive="base">
                                        <p:cTn id="8" dur="500" fill="hold"/>
                                        <p:tgtEl>
                                          <p:spTgt spid="4771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900113" y="115888"/>
            <a:ext cx="7772400" cy="6492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潮汐的影响</a:t>
            </a:r>
          </a:p>
        </p:txBody>
      </p:sp>
      <p:sp>
        <p:nvSpPr>
          <p:cNvPr id="76803" name="Rectangle 4"/>
          <p:cNvSpPr>
            <a:spLocks noChangeArrowheads="1"/>
          </p:cNvSpPr>
          <p:nvPr/>
        </p:nvSpPr>
        <p:spPr bwMode="auto">
          <a:xfrm>
            <a:off x="762000" y="1863725"/>
            <a:ext cx="5249863" cy="354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
                <a:schemeClr val="accent2"/>
              </a:buClr>
              <a:buFont typeface="Wingdings" panose="05000000000000000000" pitchFamily="2" charset="2"/>
              <a:buChar char="Ø"/>
            </a:pPr>
            <a:r>
              <a:rPr kumimoji="1" lang="zh-CN" altLang="en-US">
                <a:solidFill>
                  <a:schemeClr val="tx1"/>
                </a:solidFill>
                <a:latin typeface="Times New Roman" panose="02020603050405020304" pitchFamily="18" charset="0"/>
                <a:ea typeface="华文细黑" panose="02010600040101010101" pitchFamily="2" charset="-122"/>
              </a:rPr>
              <a:t>深度测量结果是瞬时海面到海底的深度。海面存在潮起潮落的影响，为了统一，必须将测量结果化算到统一的深度基准面上。</a:t>
            </a:r>
          </a:p>
          <a:p>
            <a:pPr>
              <a:spcBef>
                <a:spcPct val="0"/>
              </a:spcBef>
              <a:buClr>
                <a:schemeClr val="accent2"/>
              </a:buClr>
              <a:buFont typeface="Wingdings" panose="05000000000000000000" pitchFamily="2" charset="2"/>
              <a:buChar char="Ø"/>
            </a:pPr>
            <a:endParaRPr kumimoji="1" lang="zh-CN" altLang="en-US">
              <a:solidFill>
                <a:schemeClr val="tx1"/>
              </a:solidFill>
              <a:latin typeface="Times New Roman" panose="02020603050405020304" pitchFamily="18" charset="0"/>
              <a:ea typeface="华文细黑" panose="02010600040101010101" pitchFamily="2" charset="-122"/>
            </a:endParaRPr>
          </a:p>
          <a:p>
            <a:pPr>
              <a:spcBef>
                <a:spcPct val="0"/>
              </a:spcBef>
              <a:buClr>
                <a:schemeClr val="accent2"/>
              </a:buClr>
              <a:buFont typeface="Wingdings" panose="05000000000000000000" pitchFamily="2" charset="2"/>
              <a:buChar char="Ø"/>
            </a:pPr>
            <a:r>
              <a:rPr kumimoji="1" lang="zh-CN" altLang="en-US" b="1">
                <a:solidFill>
                  <a:schemeClr val="tx1"/>
                </a:solidFill>
                <a:latin typeface="Times New Roman" panose="02020603050405020304" pitchFamily="18" charset="0"/>
                <a:ea typeface="华文细黑" panose="02010600040101010101" pitchFamily="2" charset="-122"/>
              </a:rPr>
              <a:t>深度基准面</a:t>
            </a:r>
            <a:r>
              <a:rPr kumimoji="1" lang="zh-CN" altLang="en-US">
                <a:solidFill>
                  <a:schemeClr val="tx1"/>
                </a:solidFill>
                <a:latin typeface="Times New Roman" panose="02020603050405020304" pitchFamily="18" charset="0"/>
                <a:ea typeface="华文细黑" panose="02010600040101010101" pitchFamily="2" charset="-122"/>
              </a:rPr>
              <a:t>是海图测绘的基准面。</a:t>
            </a:r>
          </a:p>
        </p:txBody>
      </p:sp>
      <p:sp>
        <p:nvSpPr>
          <p:cNvPr id="120836" name="AutoShape 5"/>
          <p:cNvSpPr>
            <a:spLocks noChangeArrowheads="1"/>
          </p:cNvSpPr>
          <p:nvPr/>
        </p:nvSpPr>
        <p:spPr bwMode="auto">
          <a:xfrm>
            <a:off x="6248400" y="3200400"/>
            <a:ext cx="2667000" cy="2667000"/>
          </a:xfrm>
          <a:prstGeom prst="cloudCallout">
            <a:avLst>
              <a:gd name="adj1" fmla="val -72023"/>
              <a:gd name="adj2" fmla="val 6546"/>
            </a:avLst>
          </a:pr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CC0000"/>
                </a:solidFill>
                <a:latin typeface="Times New Roman" panose="02020603050405020304" pitchFamily="18" charset="0"/>
                <a:ea typeface="华文细黑" panose="02010600040101010101" pitchFamily="2" charset="-122"/>
              </a:rPr>
              <a:t>海上测量成果，必须努力减弱和消除潮汐的影响</a:t>
            </a:r>
          </a:p>
        </p:txBody>
      </p:sp>
      <p:sp>
        <p:nvSpPr>
          <p:cNvPr id="120837"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E7D71EF4-C713-44AA-B83C-FB44DABEF894}" type="slidenum">
              <a:rPr lang="en-US" altLang="zh-CN" sz="1800">
                <a:solidFill>
                  <a:srgbClr val="000000"/>
                </a:solidFill>
              </a:rPr>
              <a:pPr eaLnBrk="1" hangingPunct="1">
                <a:spcBef>
                  <a:spcPct val="0"/>
                </a:spcBef>
                <a:buClrTx/>
                <a:buFontTx/>
                <a:buNone/>
              </a:pPr>
              <a:t>74</a:t>
            </a:fld>
            <a:endParaRPr lang="en-US" altLang="zh-CN" sz="1800">
              <a:solidFill>
                <a:srgbClr val="0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mph" presetSubtype="2" fill="hold" grpId="0" nodeType="clickEffect">
                                  <p:stCondLst>
                                    <p:cond delay="0"/>
                                  </p:stCondLst>
                                  <p:childTnLst>
                                    <p:animClr clrSpc="rgb" dir="cw">
                                      <p:cBhvr>
                                        <p:cTn id="6" dur="2000" fill="hold"/>
                                        <p:tgtEl>
                                          <p:spTgt spid="76803"/>
                                        </p:tgtEl>
                                        <p:attrNameLst>
                                          <p:attrName>fillcolor</p:attrName>
                                        </p:attrNameLst>
                                      </p:cBhvr>
                                      <p:to>
                                        <a:schemeClr val="accent2"/>
                                      </p:to>
                                    </p:animClr>
                                    <p:set>
                                      <p:cBhvr>
                                        <p:cTn id="7" dur="2000" fill="hold"/>
                                        <p:tgtEl>
                                          <p:spTgt spid="76803"/>
                                        </p:tgtEl>
                                        <p:attrNameLst>
                                          <p:attrName>fill.type</p:attrName>
                                        </p:attrNameLst>
                                      </p:cBhvr>
                                      <p:to>
                                        <p:strVal val="solid"/>
                                      </p:to>
                                    </p:set>
                                    <p:set>
                                      <p:cBhvr>
                                        <p:cTn id="8" dur="2000" fill="hold"/>
                                        <p:tgtEl>
                                          <p:spTgt spid="7680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900113" y="115888"/>
            <a:ext cx="7772400" cy="6937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en-US" altLang="zh-CN" sz="4400" smtClean="0">
                <a:ea typeface="华文新魏" panose="02010800040101010101" pitchFamily="2" charset="-122"/>
              </a:rPr>
              <a:t>4</a:t>
            </a:r>
            <a:r>
              <a:rPr lang="zh-CN" altLang="en-US" sz="4400" smtClean="0">
                <a:ea typeface="华文新魏" panose="02010800040101010101" pitchFamily="2" charset="-122"/>
              </a:rPr>
              <a:t>、海啸</a:t>
            </a:r>
          </a:p>
        </p:txBody>
      </p:sp>
      <p:sp>
        <p:nvSpPr>
          <p:cNvPr id="121859" name="Rectangle 5"/>
          <p:cNvSpPr>
            <a:spLocks noChangeArrowheads="1"/>
          </p:cNvSpPr>
          <p:nvPr/>
        </p:nvSpPr>
        <p:spPr bwMode="auto">
          <a:xfrm>
            <a:off x="879475" y="1557338"/>
            <a:ext cx="78486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chemeClr val="accent2"/>
              </a:buClr>
              <a:buFont typeface="Wingdings" panose="05000000000000000000" pitchFamily="2" charset="2"/>
              <a:buChar char="Ø"/>
            </a:pPr>
            <a:r>
              <a:rPr kumimoji="1" lang="zh-CN" altLang="en-US" sz="2400">
                <a:solidFill>
                  <a:srgbClr val="CC0000"/>
                </a:solidFill>
                <a:latin typeface="华文细黑" panose="02010600040101010101" pitchFamily="2" charset="-122"/>
                <a:ea typeface="华文细黑" panose="02010600040101010101" pitchFamily="2" charset="-122"/>
              </a:rPr>
              <a:t>海啸</a:t>
            </a:r>
            <a:r>
              <a:rPr kumimoji="1" lang="en-US" altLang="zh-CN" sz="2400">
                <a:solidFill>
                  <a:srgbClr val="CC0000"/>
                </a:solidFill>
                <a:latin typeface="Times New Roman" panose="02020603050405020304" pitchFamily="18" charset="0"/>
                <a:ea typeface="华文细黑" panose="02010600040101010101" pitchFamily="2" charset="-122"/>
              </a:rPr>
              <a:t>——</a:t>
            </a:r>
            <a:r>
              <a:rPr kumimoji="1" lang="zh-CN" altLang="en-US" sz="2400">
                <a:solidFill>
                  <a:srgbClr val="CC0000"/>
                </a:solidFill>
                <a:latin typeface="华文细黑" panose="02010600040101010101" pitchFamily="2" charset="-122"/>
                <a:ea typeface="华文细黑" panose="02010600040101010101" pitchFamily="2" charset="-122"/>
              </a:rPr>
              <a:t>由海底地震，火山爆发和水下滑坡、塌陷所激发的，其波长可达几百公里的海洋巨波。</a:t>
            </a:r>
          </a:p>
        </p:txBody>
      </p:sp>
      <p:pic>
        <p:nvPicPr>
          <p:cNvPr id="121860" name="Picture 6" descr="海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075" y="3081338"/>
            <a:ext cx="5715000"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1" name="Rectangle 7"/>
          <p:cNvSpPr>
            <a:spLocks noChangeArrowheads="1"/>
          </p:cNvSpPr>
          <p:nvPr/>
        </p:nvSpPr>
        <p:spPr bwMode="auto">
          <a:xfrm>
            <a:off x="879475" y="2700338"/>
            <a:ext cx="2667000" cy="347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
                <a:schemeClr val="accent2"/>
              </a:buClr>
              <a:buFont typeface="Wingdings" panose="05000000000000000000" pitchFamily="2" charset="2"/>
              <a:buChar char="Ø"/>
            </a:pPr>
            <a:r>
              <a:rPr kumimoji="1" lang="zh-CN" altLang="en-US" sz="2000">
                <a:solidFill>
                  <a:schemeClr val="tx1"/>
                </a:solidFill>
                <a:latin typeface="华文细黑" panose="02010600040101010101" pitchFamily="2" charset="-122"/>
                <a:ea typeface="华文细黑" panose="02010600040101010101" pitchFamily="2" charset="-122"/>
              </a:rPr>
              <a:t>它在滨海区域的表现形式是海水陡涨，骤然形成</a:t>
            </a:r>
            <a:r>
              <a:rPr kumimoji="1" lang="zh-CN" altLang="en-US" sz="2000">
                <a:solidFill>
                  <a:schemeClr val="tx1"/>
                </a:solidFill>
                <a:latin typeface="Times New Roman" panose="02020603050405020304" pitchFamily="18" charset="0"/>
                <a:ea typeface="华文细黑" panose="02010600040101010101" pitchFamily="2" charset="-122"/>
              </a:rPr>
              <a:t>“</a:t>
            </a:r>
            <a:r>
              <a:rPr kumimoji="1" lang="zh-CN" altLang="en-US" sz="2000">
                <a:solidFill>
                  <a:schemeClr val="tx1"/>
                </a:solidFill>
                <a:latin typeface="华文细黑" panose="02010600040101010101" pitchFamily="2" charset="-122"/>
                <a:ea typeface="华文细黑" panose="02010600040101010101" pitchFamily="2" charset="-122"/>
              </a:rPr>
              <a:t>水墙</a:t>
            </a:r>
            <a:r>
              <a:rPr kumimoji="1" lang="zh-CN" altLang="en-US" sz="2000">
                <a:solidFill>
                  <a:schemeClr val="tx1"/>
                </a:solidFill>
                <a:latin typeface="Times New Roman" panose="02020603050405020304" pitchFamily="18" charset="0"/>
                <a:ea typeface="华文细黑" panose="02010600040101010101" pitchFamily="2" charset="-122"/>
              </a:rPr>
              <a:t>”</a:t>
            </a:r>
            <a:r>
              <a:rPr kumimoji="1" lang="zh-CN" altLang="en-US" sz="2000">
                <a:solidFill>
                  <a:schemeClr val="tx1"/>
                </a:solidFill>
                <a:latin typeface="华文细黑" panose="02010600040101010101" pitchFamily="2" charset="-122"/>
                <a:ea typeface="华文细黑" panose="02010600040101010101" pitchFamily="2" charset="-122"/>
              </a:rPr>
              <a:t>，伴随着隆隆巨响，瞬时侵入滨海陆地，吞没良田和城镇村庄，然后海水又骤然退去，或先退后涨，有时反复多次，造成生命财产巨大损失。 </a:t>
            </a:r>
          </a:p>
        </p:txBody>
      </p:sp>
      <p:sp>
        <p:nvSpPr>
          <p:cNvPr id="12186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C7C838D-B9CA-4B6F-88E3-6E8D8E52876B}" type="slidenum">
              <a:rPr lang="en-US" altLang="zh-CN" sz="1800">
                <a:solidFill>
                  <a:srgbClr val="000000"/>
                </a:solidFill>
              </a:rPr>
              <a:pPr eaLnBrk="1" hangingPunct="1">
                <a:spcBef>
                  <a:spcPct val="0"/>
                </a:spcBef>
                <a:buClrTx/>
                <a:buFontTx/>
                <a:buNone/>
              </a:pPr>
              <a:t>75</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endParaRPr lang="zh-CN" altLang="zh-CN" smtClean="0"/>
          </a:p>
        </p:txBody>
      </p:sp>
      <p:sp>
        <p:nvSpPr>
          <p:cNvPr id="123907" name="Rectangle 3"/>
          <p:cNvSpPr>
            <a:spLocks noGrp="1" noChangeArrowheads="1"/>
          </p:cNvSpPr>
          <p:nvPr>
            <p:ph type="body" idx="1"/>
          </p:nvPr>
        </p:nvSpPr>
        <p:spPr>
          <a:xfrm>
            <a:off x="900113" y="1052513"/>
            <a:ext cx="7993062" cy="5545137"/>
          </a:xfrm>
        </p:spPr>
        <p:txBody>
          <a:bodyPr/>
          <a:lstStyle/>
          <a:p>
            <a:pPr eaLnBrk="1" hangingPunct="1"/>
            <a:endParaRPr lang="zh-CN" altLang="zh-CN" smtClean="0"/>
          </a:p>
        </p:txBody>
      </p:sp>
      <p:graphicFrame>
        <p:nvGraphicFramePr>
          <p:cNvPr id="496654" name="Group 14"/>
          <p:cNvGraphicFramePr>
            <a:graphicFrameLocks noGrp="1"/>
          </p:cNvGraphicFramePr>
          <p:nvPr/>
        </p:nvGraphicFramePr>
        <p:xfrm>
          <a:off x="1127125" y="2239963"/>
          <a:ext cx="207964" cy="517530"/>
        </p:xfrm>
        <a:graphic>
          <a:graphicData uri="http://schemas.openxmlformats.org/drawingml/2006/table">
            <a:tbl>
              <a:tblPr/>
              <a:tblGrid>
                <a:gridCol w="207964">
                  <a:extLst>
                    <a:ext uri="{9D8B030D-6E8A-4147-A177-3AD203B41FA5}">
                      <a16:colId xmlns:a16="http://schemas.microsoft.com/office/drawing/2014/main" val="20000"/>
                    </a:ext>
                  </a:extLst>
                </a:gridCol>
              </a:tblGrid>
              <a:tr h="517525">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rgbClr val="000000"/>
                          </a:solidFill>
                          <a:effectLst/>
                          <a:latin typeface="Times New Roman" pitchFamily="18" charset="0"/>
                          <a:ea typeface="宋体" pitchFamily="2" charset="-122"/>
                        </a:rPr>
                        <a:t>  </a:t>
                      </a:r>
                      <a:endParaRPr kumimoji="1" lang="en-US" altLang="zh-CN" sz="14700" b="0" i="0" u="none" strike="noStrike" cap="none" normalizeH="0" baseline="0" smtClean="0">
                        <a:ln>
                          <a:noFill/>
                        </a:ln>
                        <a:solidFill>
                          <a:srgbClr val="000000"/>
                        </a:solidFill>
                        <a:effectLst/>
                        <a:latin typeface="Times New Roman" pitchFamily="18" charset="0"/>
                        <a:ea typeface="宋体" pitchFamily="2" charset="-122"/>
                      </a:endParaRPr>
                    </a:p>
                  </a:txBody>
                  <a:tcPr marL="91282" marR="91282" marT="45405" marB="45405"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3910" name="Picture 5" descr="日气象厅称印度洋一旦发生海啸1小时可波及海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60350"/>
            <a:ext cx="5880100"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FAD6D29-AA3F-4D13-85A1-1F04BD63AB09}" type="slidenum">
              <a:rPr lang="en-US" altLang="zh-CN" sz="1800">
                <a:solidFill>
                  <a:srgbClr val="000000"/>
                </a:solidFill>
              </a:rPr>
              <a:pPr eaLnBrk="1" hangingPunct="1">
                <a:spcBef>
                  <a:spcPct val="0"/>
                </a:spcBef>
                <a:buClrTx/>
                <a:buFontTx/>
                <a:buNone/>
              </a:pPr>
              <a:t>76</a:t>
            </a:fld>
            <a:endParaRPr lang="en-US" altLang="zh-CN" sz="1800">
              <a:solidFill>
                <a:srgbClr val="000000"/>
              </a:solidFill>
            </a:endParaRPr>
          </a:p>
        </p:txBody>
      </p:sp>
    </p:spTree>
  </p:cSld>
  <p:clrMapOvr>
    <a:masterClrMapping/>
  </p:clrMapOvr>
  <p:transition>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6654" name="Group 14"/>
          <p:cNvGraphicFramePr>
            <a:graphicFrameLocks noGrp="1"/>
          </p:cNvGraphicFramePr>
          <p:nvPr/>
        </p:nvGraphicFramePr>
        <p:xfrm>
          <a:off x="1127125" y="2239963"/>
          <a:ext cx="207964" cy="517530"/>
        </p:xfrm>
        <a:graphic>
          <a:graphicData uri="http://schemas.openxmlformats.org/drawingml/2006/table">
            <a:tbl>
              <a:tblPr/>
              <a:tblGrid>
                <a:gridCol w="207964">
                  <a:extLst>
                    <a:ext uri="{9D8B030D-6E8A-4147-A177-3AD203B41FA5}">
                      <a16:colId xmlns:a16="http://schemas.microsoft.com/office/drawing/2014/main" val="20000"/>
                    </a:ext>
                  </a:extLst>
                </a:gridCol>
              </a:tblGrid>
              <a:tr h="517525">
                <a:tc>
                  <a:txBody>
                    <a:bodyPr/>
                    <a:lstStyle>
                      <a:lvl1pPr>
                        <a:defRPr kumimoji="1" sz="28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000">
                          <a:solidFill>
                            <a:schemeClr val="tx1"/>
                          </a:solidFill>
                          <a:latin typeface="Times New Roman" pitchFamily="18" charset="0"/>
                          <a:ea typeface="宋体" pitchFamily="2" charset="-122"/>
                        </a:defRPr>
                      </a:lvl3pPr>
                      <a:lvl4pPr>
                        <a:defRPr kumimoji="1">
                          <a:solidFill>
                            <a:schemeClr val="tx1"/>
                          </a:solidFill>
                          <a:latin typeface="Times New Roman" pitchFamily="18" charset="0"/>
                          <a:ea typeface="宋体" pitchFamily="2" charset="-122"/>
                        </a:defRPr>
                      </a:lvl4pPr>
                      <a:lvl5pPr>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800" b="0" i="0" u="none" strike="noStrike" cap="none" normalizeH="0" baseline="0" smtClean="0">
                          <a:ln>
                            <a:noFill/>
                          </a:ln>
                          <a:solidFill>
                            <a:srgbClr val="000000"/>
                          </a:solidFill>
                          <a:effectLst/>
                          <a:latin typeface="Times New Roman" pitchFamily="18" charset="0"/>
                          <a:ea typeface="宋体" pitchFamily="2" charset="-122"/>
                        </a:rPr>
                        <a:t>  </a:t>
                      </a:r>
                      <a:endParaRPr kumimoji="1" lang="en-US" altLang="zh-CN" sz="14700" b="0" i="0" u="none" strike="noStrike" cap="none" normalizeH="0" baseline="0" smtClean="0">
                        <a:ln>
                          <a:noFill/>
                        </a:ln>
                        <a:solidFill>
                          <a:srgbClr val="000000"/>
                        </a:solidFill>
                        <a:effectLst/>
                        <a:latin typeface="Times New Roman" pitchFamily="18" charset="0"/>
                        <a:ea typeface="宋体" pitchFamily="2" charset="-122"/>
                      </a:endParaRPr>
                    </a:p>
                  </a:txBody>
                  <a:tcPr marL="91282" marR="91282" marT="45405" marB="45405"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25956"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93782AC6-CC22-4219-98C2-47ED905E69C2}" type="slidenum">
              <a:rPr lang="en-US" altLang="zh-CN" sz="1800">
                <a:solidFill>
                  <a:srgbClr val="000000"/>
                </a:solidFill>
              </a:rPr>
              <a:pPr eaLnBrk="1" hangingPunct="1">
                <a:spcBef>
                  <a:spcPct val="0"/>
                </a:spcBef>
                <a:buClrTx/>
                <a:buFontTx/>
                <a:buNone/>
              </a:pPr>
              <a:t>77</a:t>
            </a:fld>
            <a:endParaRPr lang="en-US" altLang="zh-CN" sz="1800">
              <a:solidFill>
                <a:srgbClr val="000000"/>
              </a:solidFill>
            </a:endParaRPr>
          </a:p>
        </p:txBody>
      </p:sp>
      <p:sp>
        <p:nvSpPr>
          <p:cNvPr id="125957" name="Rectangle 2"/>
          <p:cNvSpPr>
            <a:spLocks noGrp="1" noChangeArrowheads="1"/>
          </p:cNvSpPr>
          <p:nvPr>
            <p:ph type="title"/>
          </p:nvPr>
        </p:nvSpPr>
        <p:spPr>
          <a:xfrm>
            <a:off x="900113" y="188913"/>
            <a:ext cx="7772400" cy="11430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t"/>
          <a:lstStyle/>
          <a:p>
            <a:pPr eaLnBrk="1" hangingPunct="1"/>
            <a:r>
              <a:rPr lang="zh-CN" altLang="en-US" sz="4400" smtClean="0">
                <a:ea typeface="华文新魏" panose="02010800040101010101" pitchFamily="2" charset="-122"/>
              </a:rPr>
              <a:t>为什么讲海水的性质</a:t>
            </a:r>
          </a:p>
        </p:txBody>
      </p:sp>
      <p:sp>
        <p:nvSpPr>
          <p:cNvPr id="125958" name="Rectangle 3"/>
          <p:cNvSpPr>
            <a:spLocks noChangeArrowheads="1"/>
          </p:cNvSpPr>
          <p:nvPr/>
        </p:nvSpPr>
        <p:spPr bwMode="auto">
          <a:xfrm>
            <a:off x="1042988" y="1341438"/>
            <a:ext cx="69342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ClrTx/>
              <a:buFont typeface="Wingdings" panose="05000000000000000000" pitchFamily="2" charset="2"/>
              <a:buChar char="§"/>
            </a:pPr>
            <a:r>
              <a:rPr kumimoji="1" lang="zh-CN" altLang="en-US" sz="2400" dirty="0">
                <a:solidFill>
                  <a:srgbClr val="000000"/>
                </a:solidFill>
                <a:latin typeface="华文细黑" panose="02010600040101010101" pitchFamily="2" charset="-122"/>
                <a:ea typeface="华文细黑" panose="02010600040101010101" pitchFamily="2" charset="-122"/>
              </a:rPr>
              <a:t>海水性质的变化规律影响光声电的传播规律</a:t>
            </a:r>
          </a:p>
        </p:txBody>
      </p:sp>
      <p:pic>
        <p:nvPicPr>
          <p:cNvPr id="125959" name="Picture 4" descr="影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2225675"/>
            <a:ext cx="6084887"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
          <p:cNvSpPr>
            <a:spLocks noGrp="1" noRot="1" noChangeArrowheads="1"/>
          </p:cNvSpPr>
          <p:nvPr>
            <p:ph type="body" idx="1"/>
          </p:nvPr>
        </p:nvSpPr>
        <p:spPr>
          <a:xfrm>
            <a:off x="827088" y="765175"/>
            <a:ext cx="7583487" cy="4270375"/>
          </a:xfrm>
        </p:spPr>
        <p:txBody>
          <a:bodyPr/>
          <a:lstStyle/>
          <a:p>
            <a:pPr eaLnBrk="1" hangingPunct="1">
              <a:lnSpc>
                <a:spcPct val="150000"/>
              </a:lnSpc>
              <a:buFont typeface="Wingdings" panose="05000000000000000000" pitchFamily="2" charset="2"/>
              <a:buNone/>
            </a:pPr>
            <a:r>
              <a:rPr lang="zh-CN" altLang="en-US" smtClean="0"/>
              <a:t>海洋表层水温的基本分布情况：</a:t>
            </a:r>
          </a:p>
          <a:p>
            <a:pPr eaLnBrk="1" hangingPunct="1">
              <a:lnSpc>
                <a:spcPct val="120000"/>
              </a:lnSpc>
            </a:pPr>
            <a:r>
              <a:rPr lang="zh-CN" altLang="en-US" sz="2400" smtClean="0"/>
              <a:t>随着纬度增高，温度不规则地逐渐下降；</a:t>
            </a:r>
            <a:endParaRPr lang="en-US" altLang="zh-CN" sz="2400" smtClean="0"/>
          </a:p>
          <a:p>
            <a:pPr eaLnBrk="1" hangingPunct="1">
              <a:lnSpc>
                <a:spcPct val="120000"/>
              </a:lnSpc>
            </a:pPr>
            <a:r>
              <a:rPr lang="zh-CN" altLang="en-US" sz="2400" smtClean="0"/>
              <a:t>等温线大体呈带状分布，在寒暖流交汇处，等温线密集，温度梯度最大。 </a:t>
            </a:r>
          </a:p>
          <a:p>
            <a:pPr eaLnBrk="1" hangingPunct="1">
              <a:buFont typeface="Wingdings" panose="05000000000000000000" pitchFamily="2" charset="2"/>
              <a:buChar char="n"/>
            </a:pPr>
            <a:endParaRPr lang="en-US" altLang="zh-CN" sz="2400" smtClean="0"/>
          </a:p>
        </p:txBody>
      </p:sp>
      <p:grpSp>
        <p:nvGrpSpPr>
          <p:cNvPr id="26627" name="Group 8"/>
          <p:cNvGrpSpPr>
            <a:grpSpLocks/>
          </p:cNvGrpSpPr>
          <p:nvPr/>
        </p:nvGrpSpPr>
        <p:grpSpPr bwMode="auto">
          <a:xfrm>
            <a:off x="1258888" y="3392488"/>
            <a:ext cx="4752975" cy="3465512"/>
            <a:chOff x="1620" y="1500"/>
            <a:chExt cx="7950" cy="5274"/>
          </a:xfrm>
        </p:grpSpPr>
        <p:sp>
          <p:nvSpPr>
            <p:cNvPr id="26631" name="Text Box 9"/>
            <p:cNvSpPr txBox="1">
              <a:spLocks noChangeArrowheads="1"/>
            </p:cNvSpPr>
            <p:nvPr/>
          </p:nvSpPr>
          <p:spPr bwMode="auto">
            <a:xfrm>
              <a:off x="2055" y="5859"/>
              <a:ext cx="9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zh-CN" altLang="en-US" sz="1200" b="1">
                  <a:solidFill>
                    <a:schemeClr val="tx1"/>
                  </a:solidFill>
                  <a:latin typeface="仿宋_GB2312" pitchFamily="49" charset="-122"/>
                  <a:ea typeface="仿宋_GB2312" pitchFamily="49" charset="-122"/>
                </a:rPr>
                <a:t>南纬</a:t>
              </a:r>
              <a:endParaRPr lang="zh-CN" altLang="en-US" sz="1800">
                <a:solidFill>
                  <a:schemeClr val="tx1"/>
                </a:solidFill>
                <a:latin typeface="Arial" panose="020B0604020202020204" pitchFamily="34" charset="0"/>
              </a:endParaRPr>
            </a:p>
          </p:txBody>
        </p:sp>
        <p:sp>
          <p:nvSpPr>
            <p:cNvPr id="26632" name="Text Box 10"/>
            <p:cNvSpPr txBox="1">
              <a:spLocks noChangeArrowheads="1"/>
            </p:cNvSpPr>
            <p:nvPr/>
          </p:nvSpPr>
          <p:spPr bwMode="auto">
            <a:xfrm>
              <a:off x="8625" y="5853"/>
              <a:ext cx="93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zh-CN" altLang="en-US" sz="1200" b="1">
                  <a:solidFill>
                    <a:schemeClr val="tx1"/>
                  </a:solidFill>
                  <a:latin typeface="仿宋_GB2312" pitchFamily="49" charset="-122"/>
                  <a:ea typeface="仿宋_GB2312" pitchFamily="49" charset="-122"/>
                </a:rPr>
                <a:t>北纬</a:t>
              </a:r>
              <a:endParaRPr lang="zh-CN" altLang="en-US" sz="1800">
                <a:solidFill>
                  <a:schemeClr val="tx1"/>
                </a:solidFill>
                <a:latin typeface="Arial" panose="020B0604020202020204" pitchFamily="34" charset="0"/>
              </a:endParaRPr>
            </a:p>
          </p:txBody>
        </p:sp>
        <p:grpSp>
          <p:nvGrpSpPr>
            <p:cNvPr id="26633" name="Group 11"/>
            <p:cNvGrpSpPr>
              <a:grpSpLocks/>
            </p:cNvGrpSpPr>
            <p:nvPr/>
          </p:nvGrpSpPr>
          <p:grpSpPr bwMode="auto">
            <a:xfrm>
              <a:off x="1620" y="1500"/>
              <a:ext cx="7950" cy="5274"/>
              <a:chOff x="1620" y="1500"/>
              <a:chExt cx="7950" cy="5274"/>
            </a:xfrm>
          </p:grpSpPr>
          <p:grpSp>
            <p:nvGrpSpPr>
              <p:cNvPr id="26634" name="Group 12"/>
              <p:cNvGrpSpPr>
                <a:grpSpLocks/>
              </p:cNvGrpSpPr>
              <p:nvPr/>
            </p:nvGrpSpPr>
            <p:grpSpPr bwMode="auto">
              <a:xfrm>
                <a:off x="2295" y="2613"/>
                <a:ext cx="210" cy="2661"/>
                <a:chOff x="2475" y="2865"/>
                <a:chExt cx="210" cy="2661"/>
              </a:xfrm>
            </p:grpSpPr>
            <p:sp>
              <p:nvSpPr>
                <p:cNvPr id="26681" name="Line 13"/>
                <p:cNvSpPr>
                  <a:spLocks noChangeShapeType="1"/>
                </p:cNvSpPr>
                <p:nvPr/>
              </p:nvSpPr>
              <p:spPr bwMode="auto">
                <a:xfrm>
                  <a:off x="2505" y="2865"/>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2" name="Line 14"/>
                <p:cNvSpPr>
                  <a:spLocks noChangeShapeType="1"/>
                </p:cNvSpPr>
                <p:nvPr/>
              </p:nvSpPr>
              <p:spPr bwMode="auto">
                <a:xfrm>
                  <a:off x="2505" y="3735"/>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3" name="Line 15"/>
                <p:cNvSpPr>
                  <a:spLocks noChangeShapeType="1"/>
                </p:cNvSpPr>
                <p:nvPr/>
              </p:nvSpPr>
              <p:spPr bwMode="auto">
                <a:xfrm>
                  <a:off x="2490" y="4620"/>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4" name="Line 16"/>
                <p:cNvSpPr>
                  <a:spLocks noChangeShapeType="1"/>
                </p:cNvSpPr>
                <p:nvPr/>
              </p:nvSpPr>
              <p:spPr bwMode="auto">
                <a:xfrm>
                  <a:off x="2475" y="5526"/>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6635" name="Group 17"/>
              <p:cNvGrpSpPr>
                <a:grpSpLocks/>
              </p:cNvGrpSpPr>
              <p:nvPr/>
            </p:nvGrpSpPr>
            <p:grpSpPr bwMode="auto">
              <a:xfrm>
                <a:off x="1620" y="1500"/>
                <a:ext cx="7950" cy="5274"/>
                <a:chOff x="1620" y="1500"/>
                <a:chExt cx="7950" cy="5274"/>
              </a:xfrm>
            </p:grpSpPr>
            <p:sp>
              <p:nvSpPr>
                <p:cNvPr id="26636" name="Text Box 18"/>
                <p:cNvSpPr txBox="1">
                  <a:spLocks noChangeArrowheads="1"/>
                </p:cNvSpPr>
                <p:nvPr/>
              </p:nvSpPr>
              <p:spPr bwMode="auto">
                <a:xfrm>
                  <a:off x="8280" y="1515"/>
                  <a:ext cx="121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zh-CN" altLang="en-US" sz="1400" b="1">
                      <a:solidFill>
                        <a:schemeClr val="tx1"/>
                      </a:solidFill>
                      <a:latin typeface="仿宋_GB2312" pitchFamily="49" charset="-122"/>
                      <a:ea typeface="仿宋_GB2312" pitchFamily="49" charset="-122"/>
                    </a:rPr>
                    <a:t>温度（℃）</a:t>
                  </a:r>
                </a:p>
                <a:p>
                  <a:pPr eaLnBrk="1" hangingPunct="1">
                    <a:spcBef>
                      <a:spcPct val="0"/>
                    </a:spcBef>
                    <a:buClrTx/>
                    <a:buFontTx/>
                    <a:buNone/>
                  </a:pPr>
                  <a:endParaRPr lang="en-US" altLang="zh-CN" sz="1800">
                    <a:solidFill>
                      <a:schemeClr val="tx1"/>
                    </a:solidFill>
                    <a:latin typeface="Arial" panose="020B0604020202020204" pitchFamily="34" charset="0"/>
                  </a:endParaRPr>
                </a:p>
              </p:txBody>
            </p:sp>
            <p:sp>
              <p:nvSpPr>
                <p:cNvPr id="26637" name="Text Box 19"/>
                <p:cNvSpPr txBox="1">
                  <a:spLocks noChangeArrowheads="1"/>
                </p:cNvSpPr>
                <p:nvPr/>
              </p:nvSpPr>
              <p:spPr bwMode="auto">
                <a:xfrm>
                  <a:off x="1785" y="1500"/>
                  <a:ext cx="127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zh-CN" altLang="en-US" sz="1400" b="1">
                      <a:solidFill>
                        <a:schemeClr val="tx1"/>
                      </a:solidFill>
                      <a:latin typeface="仿宋_GB2312" pitchFamily="49" charset="-122"/>
                      <a:ea typeface="仿宋_GB2312" pitchFamily="49" charset="-122"/>
                    </a:rPr>
                    <a:t>温度（℃）</a:t>
                  </a:r>
                  <a:endParaRPr lang="zh-CN" altLang="en-US" sz="1800">
                    <a:solidFill>
                      <a:schemeClr val="tx1"/>
                    </a:solidFill>
                    <a:latin typeface="Arial" panose="020B0604020202020204" pitchFamily="34" charset="0"/>
                  </a:endParaRPr>
                </a:p>
              </p:txBody>
            </p:sp>
            <p:sp>
              <p:nvSpPr>
                <p:cNvPr id="26638" name="Text Box 20"/>
                <p:cNvSpPr txBox="1">
                  <a:spLocks noChangeArrowheads="1"/>
                </p:cNvSpPr>
                <p:nvPr/>
              </p:nvSpPr>
              <p:spPr bwMode="auto">
                <a:xfrm>
                  <a:off x="5070" y="6150"/>
                  <a:ext cx="141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zh-CN" altLang="en-US" sz="1400" b="1">
                      <a:solidFill>
                        <a:schemeClr val="tx1"/>
                      </a:solidFill>
                      <a:latin typeface="仿宋_GB2312" pitchFamily="49" charset="-122"/>
                      <a:ea typeface="仿宋_GB2312" pitchFamily="49" charset="-122"/>
                    </a:rPr>
                    <a:t>纬度（</a:t>
                  </a:r>
                  <a:r>
                    <a:rPr lang="en-US" altLang="zh-CN" sz="1400" b="1">
                      <a:solidFill>
                        <a:schemeClr val="tx1"/>
                      </a:solidFill>
                      <a:latin typeface="仿宋_GB2312" pitchFamily="49" charset="-122"/>
                      <a:ea typeface="仿宋_GB2312" pitchFamily="49" charset="-122"/>
                    </a:rPr>
                    <a:t>°</a:t>
                  </a:r>
                  <a:r>
                    <a:rPr lang="zh-CN" altLang="en-US" sz="1400" b="1">
                      <a:solidFill>
                        <a:schemeClr val="tx1"/>
                      </a:solidFill>
                      <a:latin typeface="仿宋_GB2312" pitchFamily="49" charset="-122"/>
                      <a:ea typeface="仿宋_GB2312" pitchFamily="49" charset="-122"/>
                    </a:rPr>
                    <a:t>）</a:t>
                  </a:r>
                  <a:endParaRPr lang="zh-CN" altLang="en-US" sz="1800">
                    <a:solidFill>
                      <a:schemeClr val="tx1"/>
                    </a:solidFill>
                    <a:latin typeface="Arial" panose="020B0604020202020204" pitchFamily="34" charset="0"/>
                  </a:endParaRPr>
                </a:p>
              </p:txBody>
            </p:sp>
            <p:grpSp>
              <p:nvGrpSpPr>
                <p:cNvPr id="26639" name="Group 21"/>
                <p:cNvGrpSpPr>
                  <a:grpSpLocks/>
                </p:cNvGrpSpPr>
                <p:nvPr/>
              </p:nvGrpSpPr>
              <p:grpSpPr bwMode="auto">
                <a:xfrm>
                  <a:off x="1620" y="1842"/>
                  <a:ext cx="7950" cy="4494"/>
                  <a:chOff x="1620" y="1842"/>
                  <a:chExt cx="7950" cy="4494"/>
                </a:xfrm>
              </p:grpSpPr>
              <p:grpSp>
                <p:nvGrpSpPr>
                  <p:cNvPr id="26640" name="Group 22"/>
                  <p:cNvGrpSpPr>
                    <a:grpSpLocks/>
                  </p:cNvGrpSpPr>
                  <p:nvPr/>
                </p:nvGrpSpPr>
                <p:grpSpPr bwMode="auto">
                  <a:xfrm>
                    <a:off x="2295" y="2154"/>
                    <a:ext cx="6675" cy="3603"/>
                    <a:chOff x="2475" y="2406"/>
                    <a:chExt cx="6675" cy="3603"/>
                  </a:xfrm>
                </p:grpSpPr>
                <p:sp>
                  <p:nvSpPr>
                    <p:cNvPr id="26666" name="Line 23"/>
                    <p:cNvSpPr>
                      <a:spLocks noChangeShapeType="1"/>
                    </p:cNvSpPr>
                    <p:nvPr/>
                  </p:nvSpPr>
                  <p:spPr bwMode="auto">
                    <a:xfrm>
                      <a:off x="2490" y="6009"/>
                      <a:ext cx="666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67" name="Group 24"/>
                    <p:cNvGrpSpPr>
                      <a:grpSpLocks/>
                    </p:cNvGrpSpPr>
                    <p:nvPr/>
                  </p:nvGrpSpPr>
                  <p:grpSpPr bwMode="auto">
                    <a:xfrm>
                      <a:off x="2475" y="2406"/>
                      <a:ext cx="210" cy="3588"/>
                      <a:chOff x="10035" y="2406"/>
                      <a:chExt cx="210" cy="3588"/>
                    </a:xfrm>
                  </p:grpSpPr>
                  <p:sp>
                    <p:nvSpPr>
                      <p:cNvPr id="26675" name="Line 25"/>
                      <p:cNvSpPr>
                        <a:spLocks noChangeShapeType="1"/>
                      </p:cNvSpPr>
                      <p:nvPr/>
                    </p:nvSpPr>
                    <p:spPr bwMode="auto">
                      <a:xfrm>
                        <a:off x="10050" y="2406"/>
                        <a:ext cx="0" cy="3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76" name="Group 26"/>
                      <p:cNvGrpSpPr>
                        <a:grpSpLocks/>
                      </p:cNvGrpSpPr>
                      <p:nvPr/>
                    </p:nvGrpSpPr>
                    <p:grpSpPr bwMode="auto">
                      <a:xfrm>
                        <a:off x="10035" y="2427"/>
                        <a:ext cx="210" cy="2661"/>
                        <a:chOff x="9165" y="2427"/>
                        <a:chExt cx="210" cy="2661"/>
                      </a:xfrm>
                    </p:grpSpPr>
                    <p:sp>
                      <p:nvSpPr>
                        <p:cNvPr id="26677" name="Line 27"/>
                        <p:cNvSpPr>
                          <a:spLocks noChangeShapeType="1"/>
                        </p:cNvSpPr>
                        <p:nvPr/>
                      </p:nvSpPr>
                      <p:spPr bwMode="auto">
                        <a:xfrm>
                          <a:off x="9195" y="2427"/>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8" name="Line 28"/>
                        <p:cNvSpPr>
                          <a:spLocks noChangeShapeType="1"/>
                        </p:cNvSpPr>
                        <p:nvPr/>
                      </p:nvSpPr>
                      <p:spPr bwMode="auto">
                        <a:xfrm>
                          <a:off x="9195" y="3297"/>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9" name="Line 29"/>
                        <p:cNvSpPr>
                          <a:spLocks noChangeShapeType="1"/>
                        </p:cNvSpPr>
                        <p:nvPr/>
                      </p:nvSpPr>
                      <p:spPr bwMode="auto">
                        <a:xfrm>
                          <a:off x="9180" y="4182"/>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80" name="Line 30"/>
                        <p:cNvSpPr>
                          <a:spLocks noChangeShapeType="1"/>
                        </p:cNvSpPr>
                        <p:nvPr/>
                      </p:nvSpPr>
                      <p:spPr bwMode="auto">
                        <a:xfrm>
                          <a:off x="9165" y="5088"/>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6668" name="Group 31"/>
                    <p:cNvGrpSpPr>
                      <a:grpSpLocks/>
                    </p:cNvGrpSpPr>
                    <p:nvPr/>
                  </p:nvGrpSpPr>
                  <p:grpSpPr bwMode="auto">
                    <a:xfrm>
                      <a:off x="8940" y="2406"/>
                      <a:ext cx="210" cy="3588"/>
                      <a:chOff x="8970" y="2406"/>
                      <a:chExt cx="210" cy="3588"/>
                    </a:xfrm>
                  </p:grpSpPr>
                  <p:sp>
                    <p:nvSpPr>
                      <p:cNvPr id="26669" name="Line 32"/>
                      <p:cNvSpPr>
                        <a:spLocks noChangeShapeType="1"/>
                      </p:cNvSpPr>
                      <p:nvPr/>
                    </p:nvSpPr>
                    <p:spPr bwMode="auto">
                      <a:xfrm>
                        <a:off x="9165" y="2406"/>
                        <a:ext cx="0" cy="3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70" name="Group 33"/>
                      <p:cNvGrpSpPr>
                        <a:grpSpLocks/>
                      </p:cNvGrpSpPr>
                      <p:nvPr/>
                    </p:nvGrpSpPr>
                    <p:grpSpPr bwMode="auto">
                      <a:xfrm>
                        <a:off x="8970" y="2427"/>
                        <a:ext cx="210" cy="2661"/>
                        <a:chOff x="9165" y="2427"/>
                        <a:chExt cx="210" cy="2661"/>
                      </a:xfrm>
                    </p:grpSpPr>
                    <p:sp>
                      <p:nvSpPr>
                        <p:cNvPr id="26671" name="Line 34"/>
                        <p:cNvSpPr>
                          <a:spLocks noChangeShapeType="1"/>
                        </p:cNvSpPr>
                        <p:nvPr/>
                      </p:nvSpPr>
                      <p:spPr bwMode="auto">
                        <a:xfrm>
                          <a:off x="9195" y="2427"/>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2" name="Line 35"/>
                        <p:cNvSpPr>
                          <a:spLocks noChangeShapeType="1"/>
                        </p:cNvSpPr>
                        <p:nvPr/>
                      </p:nvSpPr>
                      <p:spPr bwMode="auto">
                        <a:xfrm>
                          <a:off x="9195" y="3297"/>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3" name="Line 36"/>
                        <p:cNvSpPr>
                          <a:spLocks noChangeShapeType="1"/>
                        </p:cNvSpPr>
                        <p:nvPr/>
                      </p:nvSpPr>
                      <p:spPr bwMode="auto">
                        <a:xfrm>
                          <a:off x="9180" y="4182"/>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74" name="Line 37"/>
                        <p:cNvSpPr>
                          <a:spLocks noChangeShapeType="1"/>
                        </p:cNvSpPr>
                        <p:nvPr/>
                      </p:nvSpPr>
                      <p:spPr bwMode="auto">
                        <a:xfrm>
                          <a:off x="9165" y="5088"/>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grpSp>
                <p:nvGrpSpPr>
                  <p:cNvPr id="26641" name="Group 38"/>
                  <p:cNvGrpSpPr>
                    <a:grpSpLocks/>
                  </p:cNvGrpSpPr>
                  <p:nvPr/>
                </p:nvGrpSpPr>
                <p:grpSpPr bwMode="auto">
                  <a:xfrm>
                    <a:off x="1620" y="1842"/>
                    <a:ext cx="7950" cy="4494"/>
                    <a:chOff x="1620" y="1842"/>
                    <a:chExt cx="7950" cy="4494"/>
                  </a:xfrm>
                </p:grpSpPr>
                <p:sp>
                  <p:nvSpPr>
                    <p:cNvPr id="26642" name="Line 39"/>
                    <p:cNvSpPr>
                      <a:spLocks noChangeShapeType="1"/>
                    </p:cNvSpPr>
                    <p:nvPr/>
                  </p:nvSpPr>
                  <p:spPr bwMode="auto">
                    <a:xfrm>
                      <a:off x="8790" y="2613"/>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3" name="Line 40"/>
                    <p:cNvSpPr>
                      <a:spLocks noChangeShapeType="1"/>
                    </p:cNvSpPr>
                    <p:nvPr/>
                  </p:nvSpPr>
                  <p:spPr bwMode="auto">
                    <a:xfrm>
                      <a:off x="8790" y="3483"/>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4" name="Line 41"/>
                    <p:cNvSpPr>
                      <a:spLocks noChangeShapeType="1"/>
                    </p:cNvSpPr>
                    <p:nvPr/>
                  </p:nvSpPr>
                  <p:spPr bwMode="auto">
                    <a:xfrm>
                      <a:off x="8775" y="4368"/>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645" name="Line 42"/>
                    <p:cNvSpPr>
                      <a:spLocks noChangeShapeType="1"/>
                    </p:cNvSpPr>
                    <p:nvPr/>
                  </p:nvSpPr>
                  <p:spPr bwMode="auto">
                    <a:xfrm>
                      <a:off x="8760" y="5274"/>
                      <a:ext cx="18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6646" name="Group 43"/>
                    <p:cNvGrpSpPr>
                      <a:grpSpLocks/>
                    </p:cNvGrpSpPr>
                    <p:nvPr/>
                  </p:nvGrpSpPr>
                  <p:grpSpPr bwMode="auto">
                    <a:xfrm>
                      <a:off x="1620" y="1842"/>
                      <a:ext cx="7950" cy="4494"/>
                      <a:chOff x="1620" y="1842"/>
                      <a:chExt cx="7950" cy="4494"/>
                    </a:xfrm>
                  </p:grpSpPr>
                  <p:grpSp>
                    <p:nvGrpSpPr>
                      <p:cNvPr id="26647" name="Group 44"/>
                      <p:cNvGrpSpPr>
                        <a:grpSpLocks/>
                      </p:cNvGrpSpPr>
                      <p:nvPr/>
                    </p:nvGrpSpPr>
                    <p:grpSpPr bwMode="auto">
                      <a:xfrm>
                        <a:off x="1620" y="1842"/>
                        <a:ext cx="7950" cy="4494"/>
                        <a:chOff x="1800" y="2094"/>
                        <a:chExt cx="7950" cy="4494"/>
                      </a:xfrm>
                    </p:grpSpPr>
                    <p:grpSp>
                      <p:nvGrpSpPr>
                        <p:cNvPr id="26649" name="Group 45"/>
                        <p:cNvGrpSpPr>
                          <a:grpSpLocks/>
                        </p:cNvGrpSpPr>
                        <p:nvPr/>
                      </p:nvGrpSpPr>
                      <p:grpSpPr bwMode="auto">
                        <a:xfrm>
                          <a:off x="1800" y="2094"/>
                          <a:ext cx="7950" cy="4203"/>
                          <a:chOff x="1800" y="2094"/>
                          <a:chExt cx="7950" cy="4203"/>
                        </a:xfrm>
                      </p:grpSpPr>
                      <p:sp>
                        <p:nvSpPr>
                          <p:cNvPr id="26657" name="Text Box 46"/>
                          <p:cNvSpPr txBox="1">
                            <a:spLocks noChangeArrowheads="1"/>
                          </p:cNvSpPr>
                          <p:nvPr/>
                        </p:nvSpPr>
                        <p:spPr bwMode="auto">
                          <a:xfrm>
                            <a:off x="9180" y="2109"/>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30</a:t>
                            </a:r>
                            <a:endParaRPr lang="en-US" altLang="zh-CN" sz="1800">
                              <a:solidFill>
                                <a:schemeClr val="tx1"/>
                              </a:solidFill>
                              <a:latin typeface="Arial" panose="020B0604020202020204" pitchFamily="34" charset="0"/>
                            </a:endParaRPr>
                          </a:p>
                        </p:txBody>
                      </p:sp>
                      <p:sp>
                        <p:nvSpPr>
                          <p:cNvPr id="26658" name="Text Box 47"/>
                          <p:cNvSpPr txBox="1">
                            <a:spLocks noChangeArrowheads="1"/>
                          </p:cNvSpPr>
                          <p:nvPr/>
                        </p:nvSpPr>
                        <p:spPr bwMode="auto">
                          <a:xfrm>
                            <a:off x="9180" y="3000"/>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20</a:t>
                            </a:r>
                            <a:endParaRPr lang="en-US" altLang="zh-CN" sz="1800">
                              <a:solidFill>
                                <a:schemeClr val="tx1"/>
                              </a:solidFill>
                              <a:latin typeface="Arial" panose="020B0604020202020204" pitchFamily="34" charset="0"/>
                            </a:endParaRPr>
                          </a:p>
                        </p:txBody>
                      </p:sp>
                      <p:sp>
                        <p:nvSpPr>
                          <p:cNvPr id="26659" name="Text Box 48"/>
                          <p:cNvSpPr txBox="1">
                            <a:spLocks noChangeArrowheads="1"/>
                          </p:cNvSpPr>
                          <p:nvPr/>
                        </p:nvSpPr>
                        <p:spPr bwMode="auto">
                          <a:xfrm>
                            <a:off x="9180" y="3876"/>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10</a:t>
                            </a:r>
                            <a:endParaRPr lang="en-US" altLang="zh-CN" sz="1800">
                              <a:solidFill>
                                <a:schemeClr val="tx1"/>
                              </a:solidFill>
                              <a:latin typeface="Arial" panose="020B0604020202020204" pitchFamily="34" charset="0"/>
                            </a:endParaRPr>
                          </a:p>
                        </p:txBody>
                      </p:sp>
                      <p:sp>
                        <p:nvSpPr>
                          <p:cNvPr id="26660" name="Text Box 49"/>
                          <p:cNvSpPr txBox="1">
                            <a:spLocks noChangeArrowheads="1"/>
                          </p:cNvSpPr>
                          <p:nvPr/>
                        </p:nvSpPr>
                        <p:spPr bwMode="auto">
                          <a:xfrm>
                            <a:off x="9210" y="4776"/>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0</a:t>
                            </a:r>
                            <a:endParaRPr lang="en-US" altLang="zh-CN" sz="1800">
                              <a:solidFill>
                                <a:schemeClr val="tx1"/>
                              </a:solidFill>
                              <a:latin typeface="Arial" panose="020B0604020202020204" pitchFamily="34" charset="0"/>
                            </a:endParaRPr>
                          </a:p>
                        </p:txBody>
                      </p:sp>
                      <p:sp>
                        <p:nvSpPr>
                          <p:cNvPr id="26661" name="Text Box 51"/>
                          <p:cNvSpPr txBox="1">
                            <a:spLocks noChangeArrowheads="1"/>
                          </p:cNvSpPr>
                          <p:nvPr/>
                        </p:nvSpPr>
                        <p:spPr bwMode="auto">
                          <a:xfrm>
                            <a:off x="2070" y="209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30</a:t>
                            </a:r>
                            <a:endParaRPr lang="en-US" altLang="zh-CN" sz="1800">
                              <a:solidFill>
                                <a:schemeClr val="tx1"/>
                              </a:solidFill>
                              <a:latin typeface="Arial" panose="020B0604020202020204" pitchFamily="34" charset="0"/>
                            </a:endParaRPr>
                          </a:p>
                        </p:txBody>
                      </p:sp>
                      <p:sp>
                        <p:nvSpPr>
                          <p:cNvPr id="26662" name="Text Box 52"/>
                          <p:cNvSpPr txBox="1">
                            <a:spLocks noChangeArrowheads="1"/>
                          </p:cNvSpPr>
                          <p:nvPr/>
                        </p:nvSpPr>
                        <p:spPr bwMode="auto">
                          <a:xfrm>
                            <a:off x="2070" y="2985"/>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20</a:t>
                            </a:r>
                            <a:endParaRPr lang="en-US" altLang="zh-CN" sz="1800">
                              <a:solidFill>
                                <a:schemeClr val="tx1"/>
                              </a:solidFill>
                              <a:latin typeface="Arial" panose="020B0604020202020204" pitchFamily="34" charset="0"/>
                            </a:endParaRPr>
                          </a:p>
                        </p:txBody>
                      </p:sp>
                      <p:sp>
                        <p:nvSpPr>
                          <p:cNvPr id="26663" name="Text Box 53"/>
                          <p:cNvSpPr txBox="1">
                            <a:spLocks noChangeArrowheads="1"/>
                          </p:cNvSpPr>
                          <p:nvPr/>
                        </p:nvSpPr>
                        <p:spPr bwMode="auto">
                          <a:xfrm>
                            <a:off x="2070" y="3861"/>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10</a:t>
                            </a:r>
                            <a:endParaRPr lang="en-US" altLang="zh-CN" sz="1800">
                              <a:solidFill>
                                <a:schemeClr val="tx1"/>
                              </a:solidFill>
                              <a:latin typeface="Arial" panose="020B0604020202020204" pitchFamily="34" charset="0"/>
                            </a:endParaRPr>
                          </a:p>
                        </p:txBody>
                      </p:sp>
                      <p:sp>
                        <p:nvSpPr>
                          <p:cNvPr id="26664" name="Text Box 54"/>
                          <p:cNvSpPr txBox="1">
                            <a:spLocks noChangeArrowheads="1"/>
                          </p:cNvSpPr>
                          <p:nvPr/>
                        </p:nvSpPr>
                        <p:spPr bwMode="auto">
                          <a:xfrm>
                            <a:off x="2100" y="4761"/>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0</a:t>
                            </a:r>
                            <a:endParaRPr lang="en-US" altLang="zh-CN" sz="1800">
                              <a:solidFill>
                                <a:schemeClr val="tx1"/>
                              </a:solidFill>
                              <a:latin typeface="Arial" panose="020B0604020202020204" pitchFamily="34" charset="0"/>
                            </a:endParaRPr>
                          </a:p>
                        </p:txBody>
                      </p:sp>
                      <p:sp>
                        <p:nvSpPr>
                          <p:cNvPr id="26665" name="Text Box 55"/>
                          <p:cNvSpPr txBox="1">
                            <a:spLocks noChangeArrowheads="1"/>
                          </p:cNvSpPr>
                          <p:nvPr/>
                        </p:nvSpPr>
                        <p:spPr bwMode="auto">
                          <a:xfrm>
                            <a:off x="1800" y="5673"/>
                            <a:ext cx="825"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-10</a:t>
                            </a:r>
                            <a:endParaRPr lang="en-US" altLang="zh-CN" sz="1800">
                              <a:solidFill>
                                <a:schemeClr val="tx1"/>
                              </a:solidFill>
                              <a:latin typeface="Arial" panose="020B0604020202020204" pitchFamily="34" charset="0"/>
                            </a:endParaRPr>
                          </a:p>
                        </p:txBody>
                      </p:sp>
                    </p:grpSp>
                    <p:sp>
                      <p:nvSpPr>
                        <p:cNvPr id="26650" name="Text Box 56"/>
                        <p:cNvSpPr txBox="1">
                          <a:spLocks noChangeArrowheads="1"/>
                        </p:cNvSpPr>
                        <p:nvPr/>
                      </p:nvSpPr>
                      <p:spPr bwMode="auto">
                        <a:xfrm>
                          <a:off x="2790" y="596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60</a:t>
                          </a:r>
                          <a:endParaRPr lang="en-US" altLang="zh-CN" sz="1800">
                            <a:solidFill>
                              <a:schemeClr val="tx1"/>
                            </a:solidFill>
                            <a:latin typeface="Arial" panose="020B0604020202020204" pitchFamily="34" charset="0"/>
                          </a:endParaRPr>
                        </a:p>
                      </p:txBody>
                    </p:sp>
                    <p:sp>
                      <p:nvSpPr>
                        <p:cNvPr id="26651" name="Text Box 57"/>
                        <p:cNvSpPr txBox="1">
                          <a:spLocks noChangeArrowheads="1"/>
                        </p:cNvSpPr>
                        <p:nvPr/>
                      </p:nvSpPr>
                      <p:spPr bwMode="auto">
                        <a:xfrm>
                          <a:off x="7215" y="5949"/>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40</a:t>
                          </a:r>
                          <a:endParaRPr lang="en-US" altLang="zh-CN" sz="1800">
                            <a:solidFill>
                              <a:schemeClr val="tx1"/>
                            </a:solidFill>
                            <a:latin typeface="Arial" panose="020B0604020202020204" pitchFamily="34" charset="0"/>
                          </a:endParaRPr>
                        </a:p>
                      </p:txBody>
                    </p:sp>
                    <p:sp>
                      <p:nvSpPr>
                        <p:cNvPr id="26652" name="Text Box 58"/>
                        <p:cNvSpPr txBox="1">
                          <a:spLocks noChangeArrowheads="1"/>
                        </p:cNvSpPr>
                        <p:nvPr/>
                      </p:nvSpPr>
                      <p:spPr bwMode="auto">
                        <a:xfrm>
                          <a:off x="6315" y="5949"/>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20</a:t>
                          </a:r>
                          <a:endParaRPr lang="en-US" altLang="zh-CN" sz="1800">
                            <a:solidFill>
                              <a:schemeClr val="tx1"/>
                            </a:solidFill>
                            <a:latin typeface="Arial" panose="020B0604020202020204" pitchFamily="34" charset="0"/>
                          </a:endParaRPr>
                        </a:p>
                      </p:txBody>
                    </p:sp>
                    <p:sp>
                      <p:nvSpPr>
                        <p:cNvPr id="26653" name="Text Box 59"/>
                        <p:cNvSpPr txBox="1">
                          <a:spLocks noChangeArrowheads="1"/>
                        </p:cNvSpPr>
                        <p:nvPr/>
                      </p:nvSpPr>
                      <p:spPr bwMode="auto">
                        <a:xfrm>
                          <a:off x="5490" y="596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0</a:t>
                          </a:r>
                          <a:endParaRPr lang="en-US" altLang="zh-CN" sz="1800">
                            <a:solidFill>
                              <a:schemeClr val="tx1"/>
                            </a:solidFill>
                            <a:latin typeface="Arial" panose="020B0604020202020204" pitchFamily="34" charset="0"/>
                          </a:endParaRPr>
                        </a:p>
                      </p:txBody>
                    </p:sp>
                    <p:sp>
                      <p:nvSpPr>
                        <p:cNvPr id="26654" name="Text Box 60"/>
                        <p:cNvSpPr txBox="1">
                          <a:spLocks noChangeArrowheads="1"/>
                        </p:cNvSpPr>
                        <p:nvPr/>
                      </p:nvSpPr>
                      <p:spPr bwMode="auto">
                        <a:xfrm>
                          <a:off x="3615" y="596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40</a:t>
                          </a:r>
                          <a:endParaRPr lang="en-US" altLang="zh-CN" sz="1800">
                            <a:solidFill>
                              <a:schemeClr val="tx1"/>
                            </a:solidFill>
                            <a:latin typeface="Arial" panose="020B0604020202020204" pitchFamily="34" charset="0"/>
                          </a:endParaRPr>
                        </a:p>
                      </p:txBody>
                    </p:sp>
                    <p:sp>
                      <p:nvSpPr>
                        <p:cNvPr id="26655" name="Text Box 61"/>
                        <p:cNvSpPr txBox="1">
                          <a:spLocks noChangeArrowheads="1"/>
                        </p:cNvSpPr>
                        <p:nvPr/>
                      </p:nvSpPr>
                      <p:spPr bwMode="auto">
                        <a:xfrm>
                          <a:off x="8280" y="596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60</a:t>
                          </a:r>
                          <a:endParaRPr lang="en-US" altLang="zh-CN" sz="1800">
                            <a:solidFill>
                              <a:schemeClr val="tx1"/>
                            </a:solidFill>
                            <a:latin typeface="Arial" panose="020B0604020202020204" pitchFamily="34" charset="0"/>
                          </a:endParaRPr>
                        </a:p>
                      </p:txBody>
                    </p:sp>
                    <p:sp>
                      <p:nvSpPr>
                        <p:cNvPr id="26656" name="Text Box 62"/>
                        <p:cNvSpPr txBox="1">
                          <a:spLocks noChangeArrowheads="1"/>
                        </p:cNvSpPr>
                        <p:nvPr/>
                      </p:nvSpPr>
                      <p:spPr bwMode="auto">
                        <a:xfrm>
                          <a:off x="4515" y="5964"/>
                          <a:ext cx="54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ClrTx/>
                            <a:buFontTx/>
                            <a:buNone/>
                          </a:pPr>
                          <a:r>
                            <a:rPr lang="en-US" altLang="zh-CN" sz="1600">
                              <a:solidFill>
                                <a:schemeClr val="tx1"/>
                              </a:solidFill>
                              <a:latin typeface="Times New Roman" panose="02020603050405020304" pitchFamily="18" charset="0"/>
                            </a:rPr>
                            <a:t>20</a:t>
                          </a:r>
                          <a:endParaRPr lang="en-US" altLang="zh-CN" sz="1800">
                            <a:solidFill>
                              <a:schemeClr val="tx1"/>
                            </a:solidFill>
                            <a:latin typeface="Arial" panose="020B0604020202020204" pitchFamily="34" charset="0"/>
                          </a:endParaRPr>
                        </a:p>
                      </p:txBody>
                    </p:sp>
                  </p:grpSp>
                  <p:sp>
                    <p:nvSpPr>
                      <p:cNvPr id="26648" name="Freeform 63"/>
                      <p:cNvSpPr>
                        <a:spLocks/>
                      </p:cNvSpPr>
                      <p:nvPr/>
                    </p:nvSpPr>
                    <p:spPr bwMode="auto">
                      <a:xfrm>
                        <a:off x="2325" y="2342"/>
                        <a:ext cx="6180" cy="2698"/>
                      </a:xfrm>
                      <a:custGeom>
                        <a:avLst/>
                        <a:gdLst>
                          <a:gd name="T0" fmla="*/ 0 w 6180"/>
                          <a:gd name="T1" fmla="*/ 2698 h 2698"/>
                          <a:gd name="T2" fmla="*/ 405 w 6180"/>
                          <a:gd name="T3" fmla="*/ 2413 h 2698"/>
                          <a:gd name="T4" fmla="*/ 720 w 6180"/>
                          <a:gd name="T5" fmla="*/ 2023 h 2698"/>
                          <a:gd name="T6" fmla="*/ 903 w 6180"/>
                          <a:gd name="T7" fmla="*/ 1719 h 2698"/>
                          <a:gd name="T8" fmla="*/ 1380 w 6180"/>
                          <a:gd name="T9" fmla="*/ 1093 h 2698"/>
                          <a:gd name="T10" fmla="*/ 2235 w 6180"/>
                          <a:gd name="T11" fmla="*/ 358 h 2698"/>
                          <a:gd name="T12" fmla="*/ 2925 w 6180"/>
                          <a:gd name="T13" fmla="*/ 73 h 2698"/>
                          <a:gd name="T14" fmla="*/ 3495 w 6180"/>
                          <a:gd name="T15" fmla="*/ 28 h 2698"/>
                          <a:gd name="T16" fmla="*/ 4050 w 6180"/>
                          <a:gd name="T17" fmla="*/ 241 h 2698"/>
                          <a:gd name="T18" fmla="*/ 4425 w 6180"/>
                          <a:gd name="T19" fmla="*/ 541 h 2698"/>
                          <a:gd name="T20" fmla="*/ 4695 w 6180"/>
                          <a:gd name="T21" fmla="*/ 943 h 2698"/>
                          <a:gd name="T22" fmla="*/ 4920 w 6180"/>
                          <a:gd name="T23" fmla="*/ 1258 h 2698"/>
                          <a:gd name="T24" fmla="*/ 5145 w 6180"/>
                          <a:gd name="T25" fmla="*/ 1573 h 2698"/>
                          <a:gd name="T26" fmla="*/ 5162 w 6180"/>
                          <a:gd name="T27" fmla="*/ 1575 h 2698"/>
                          <a:gd name="T28" fmla="*/ 5298 w 6180"/>
                          <a:gd name="T29" fmla="*/ 1705 h 2698"/>
                          <a:gd name="T30" fmla="*/ 5760 w 6180"/>
                          <a:gd name="T31" fmla="*/ 2113 h 2698"/>
                          <a:gd name="T32" fmla="*/ 6060 w 6180"/>
                          <a:gd name="T33" fmla="*/ 2368 h 2698"/>
                          <a:gd name="T34" fmla="*/ 6180 w 6180"/>
                          <a:gd name="T35" fmla="*/ 2503 h 269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180"/>
                          <a:gd name="T55" fmla="*/ 0 h 2698"/>
                          <a:gd name="T56" fmla="*/ 6180 w 6180"/>
                          <a:gd name="T57" fmla="*/ 2698 h 269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180" h="2698">
                            <a:moveTo>
                              <a:pt x="0" y="2698"/>
                            </a:moveTo>
                            <a:cubicBezTo>
                              <a:pt x="65" y="2651"/>
                              <a:pt x="285" y="2526"/>
                              <a:pt x="405" y="2413"/>
                            </a:cubicBezTo>
                            <a:cubicBezTo>
                              <a:pt x="525" y="2300"/>
                              <a:pt x="637" y="2139"/>
                              <a:pt x="720" y="2023"/>
                            </a:cubicBezTo>
                            <a:cubicBezTo>
                              <a:pt x="803" y="1907"/>
                              <a:pt x="793" y="1874"/>
                              <a:pt x="903" y="1719"/>
                            </a:cubicBezTo>
                            <a:cubicBezTo>
                              <a:pt x="1013" y="1564"/>
                              <a:pt x="1158" y="1320"/>
                              <a:pt x="1380" y="1093"/>
                            </a:cubicBezTo>
                            <a:cubicBezTo>
                              <a:pt x="1602" y="866"/>
                              <a:pt x="1977" y="528"/>
                              <a:pt x="2235" y="358"/>
                            </a:cubicBezTo>
                            <a:cubicBezTo>
                              <a:pt x="2493" y="188"/>
                              <a:pt x="2715" y="128"/>
                              <a:pt x="2925" y="73"/>
                            </a:cubicBezTo>
                            <a:cubicBezTo>
                              <a:pt x="3135" y="18"/>
                              <a:pt x="3308" y="0"/>
                              <a:pt x="3495" y="28"/>
                            </a:cubicBezTo>
                            <a:cubicBezTo>
                              <a:pt x="3682" y="56"/>
                              <a:pt x="3895" y="155"/>
                              <a:pt x="4050" y="241"/>
                            </a:cubicBezTo>
                            <a:cubicBezTo>
                              <a:pt x="4205" y="327"/>
                              <a:pt x="4318" y="424"/>
                              <a:pt x="4425" y="541"/>
                            </a:cubicBezTo>
                            <a:cubicBezTo>
                              <a:pt x="4532" y="658"/>
                              <a:pt x="4613" y="824"/>
                              <a:pt x="4695" y="943"/>
                            </a:cubicBezTo>
                            <a:cubicBezTo>
                              <a:pt x="4777" y="1062"/>
                              <a:pt x="4845" y="1153"/>
                              <a:pt x="4920" y="1258"/>
                            </a:cubicBezTo>
                            <a:cubicBezTo>
                              <a:pt x="4995" y="1363"/>
                              <a:pt x="5105" y="1520"/>
                              <a:pt x="5145" y="1573"/>
                            </a:cubicBezTo>
                            <a:cubicBezTo>
                              <a:pt x="5185" y="1626"/>
                              <a:pt x="5137" y="1553"/>
                              <a:pt x="5162" y="1575"/>
                            </a:cubicBezTo>
                            <a:lnTo>
                              <a:pt x="5298" y="1705"/>
                            </a:lnTo>
                            <a:cubicBezTo>
                              <a:pt x="5398" y="1795"/>
                              <a:pt x="5633" y="2002"/>
                              <a:pt x="5760" y="2113"/>
                            </a:cubicBezTo>
                            <a:cubicBezTo>
                              <a:pt x="5887" y="2224"/>
                              <a:pt x="5990" y="2303"/>
                              <a:pt x="6060" y="2368"/>
                            </a:cubicBezTo>
                            <a:cubicBezTo>
                              <a:pt x="6130" y="2433"/>
                              <a:pt x="6155" y="2475"/>
                              <a:pt x="6180" y="2503"/>
                            </a:cubicBez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grpSp>
        </p:grpSp>
      </p:grpSp>
      <p:sp>
        <p:nvSpPr>
          <p:cNvPr id="26628"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F52236A3-47C3-463D-83E3-F12873659DC2}" type="slidenum">
              <a:rPr lang="en-US" altLang="zh-CN" sz="1800">
                <a:solidFill>
                  <a:srgbClr val="000000"/>
                </a:solidFill>
              </a:rPr>
              <a:pPr eaLnBrk="1" hangingPunct="1">
                <a:spcBef>
                  <a:spcPct val="0"/>
                </a:spcBef>
                <a:buClrTx/>
                <a:buFontTx/>
                <a:buNone/>
              </a:pPr>
              <a:t>8</a:t>
            </a:fld>
            <a:endParaRPr lang="en-US" altLang="zh-CN" sz="1800">
              <a:solidFill>
                <a:srgbClr val="000000"/>
              </a:solidFill>
            </a:endParaRPr>
          </a:p>
        </p:txBody>
      </p:sp>
      <p:pic>
        <p:nvPicPr>
          <p:cNvPr id="2662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4413" y="2851150"/>
            <a:ext cx="7208837" cy="426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音频 1">
            <a:hlinkClick r:id="" action="ppaction://media"/>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179791">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9"/>
                                        </p:tgtEl>
                                        <p:attrNameLst>
                                          <p:attrName>style.visibility</p:attrName>
                                        </p:attrNameLst>
                                      </p:cBhvr>
                                      <p:to>
                                        <p:strVal val="visible"/>
                                      </p:to>
                                    </p:set>
                                    <p:anim calcmode="lin" valueType="num">
                                      <p:cBhvr additive="base">
                                        <p:cTn id="7" dur="500" fill="hold"/>
                                        <p:tgtEl>
                                          <p:spTgt spid="26629"/>
                                        </p:tgtEl>
                                        <p:attrNameLst>
                                          <p:attrName>ppt_x</p:attrName>
                                        </p:attrNameLst>
                                      </p:cBhvr>
                                      <p:tavLst>
                                        <p:tav tm="0">
                                          <p:val>
                                            <p:strVal val="#ppt_x"/>
                                          </p:val>
                                        </p:tav>
                                        <p:tav tm="100000">
                                          <p:val>
                                            <p:strVal val="#ppt_x"/>
                                          </p:val>
                                        </p:tav>
                                      </p:tavLst>
                                    </p:anim>
                                    <p:anim calcmode="lin" valueType="num">
                                      <p:cBhvr additive="base">
                                        <p:cTn id="8" dur="500" fill="hold"/>
                                        <p:tgtEl>
                                          <p:spTgt spid="26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noGrp="1"/>
          </p:cNvSpPr>
          <p:nvPr>
            <p:ph idx="1"/>
          </p:nvPr>
        </p:nvSpPr>
        <p:spPr>
          <a:xfrm>
            <a:off x="900113" y="1773238"/>
            <a:ext cx="7993062" cy="4392612"/>
          </a:xfrm>
        </p:spPr>
        <p:txBody>
          <a:bodyPr/>
          <a:lstStyle/>
          <a:p>
            <a:pPr eaLnBrk="1" hangingPunct="1">
              <a:lnSpc>
                <a:spcPct val="120000"/>
              </a:lnSpc>
            </a:pPr>
            <a:r>
              <a:rPr lang="zh-CN" altLang="en-US" smtClean="0">
                <a:latin typeface="华文细黑" panose="02010600040101010101" pitchFamily="2" charset="-122"/>
                <a:ea typeface="华文细黑" panose="02010600040101010101" pitchFamily="2" charset="-122"/>
              </a:rPr>
              <a:t>全球</a:t>
            </a:r>
            <a:r>
              <a:rPr lang="zh-CN" altLang="en-US" smtClean="0">
                <a:solidFill>
                  <a:srgbClr val="FF3300"/>
                </a:solidFill>
                <a:latin typeface="华文细黑" panose="02010600040101010101" pitchFamily="2" charset="-122"/>
                <a:ea typeface="华文细黑" panose="02010600040101010101" pitchFamily="2" charset="-122"/>
              </a:rPr>
              <a:t>海洋表面</a:t>
            </a:r>
            <a:r>
              <a:rPr lang="zh-CN" altLang="en-US" smtClean="0">
                <a:latin typeface="华文细黑" panose="02010600040101010101" pitchFamily="2" charset="-122"/>
                <a:ea typeface="华文细黑" panose="02010600040101010101" pitchFamily="2" charset="-122"/>
              </a:rPr>
              <a:t>年平均水温为</a:t>
            </a:r>
            <a:r>
              <a:rPr lang="en-US" altLang="zh-CN" b="1" smtClean="0">
                <a:solidFill>
                  <a:srgbClr val="A50021"/>
                </a:solidFill>
                <a:latin typeface="华文细黑" panose="02010600040101010101" pitchFamily="2" charset="-122"/>
                <a:ea typeface="华文细黑" panose="02010600040101010101" pitchFamily="2" charset="-122"/>
              </a:rPr>
              <a:t>17</a:t>
            </a:r>
            <a:r>
              <a:rPr lang="zh-CN" altLang="en-US" b="1" smtClean="0">
                <a:solidFill>
                  <a:srgbClr val="A50021"/>
                </a:solidFill>
                <a:latin typeface="华文细黑" panose="02010600040101010101" pitchFamily="2" charset="-122"/>
                <a:ea typeface="华文细黑" panose="02010600040101010101" pitchFamily="2" charset="-122"/>
              </a:rPr>
              <a:t>．</a:t>
            </a:r>
            <a:r>
              <a:rPr lang="en-US" altLang="zh-CN" b="1" smtClean="0">
                <a:solidFill>
                  <a:srgbClr val="A50021"/>
                </a:solidFill>
                <a:latin typeface="华文细黑" panose="02010600040101010101" pitchFamily="2" charset="-122"/>
                <a:ea typeface="华文细黑" panose="02010600040101010101" pitchFamily="2" charset="-122"/>
              </a:rPr>
              <a:t>4℃</a:t>
            </a:r>
            <a:r>
              <a:rPr lang="zh-CN" altLang="en-US" smtClean="0">
                <a:latin typeface="华文细黑" panose="02010600040101010101" pitchFamily="2" charset="-122"/>
                <a:ea typeface="华文细黑" panose="02010600040101010101" pitchFamily="2" charset="-122"/>
              </a:rPr>
              <a:t>，比全球年平均气温</a:t>
            </a:r>
            <a:r>
              <a:rPr lang="en-US" altLang="zh-CN" smtClean="0">
                <a:latin typeface="华文细黑" panose="02010600040101010101" pitchFamily="2" charset="-122"/>
                <a:ea typeface="华文细黑" panose="02010600040101010101" pitchFamily="2" charset="-122"/>
              </a:rPr>
              <a:t>14</a:t>
            </a:r>
            <a:r>
              <a:rPr lang="zh-CN" altLang="en-US" smtClean="0">
                <a:latin typeface="华文细黑" panose="02010600040101010101" pitchFamily="2" charset="-122"/>
                <a:ea typeface="华文细黑" panose="02010600040101010101" pitchFamily="2" charset="-122"/>
              </a:rPr>
              <a:t>．</a:t>
            </a:r>
            <a:r>
              <a:rPr lang="en-US" altLang="zh-CN" smtClean="0">
                <a:latin typeface="华文细黑" panose="02010600040101010101" pitchFamily="2" charset="-122"/>
                <a:ea typeface="华文细黑" panose="02010600040101010101" pitchFamily="2" charset="-122"/>
              </a:rPr>
              <a:t>3℃</a:t>
            </a:r>
            <a:r>
              <a:rPr lang="zh-CN" altLang="en-US" smtClean="0">
                <a:latin typeface="华文细黑" panose="02010600040101010101" pitchFamily="2" charset="-122"/>
                <a:ea typeface="华文细黑" panose="02010600040101010101" pitchFamily="2" charset="-122"/>
              </a:rPr>
              <a:t>高出</a:t>
            </a:r>
            <a:r>
              <a:rPr lang="en-US" altLang="zh-CN" smtClean="0">
                <a:latin typeface="华文细黑" panose="02010600040101010101" pitchFamily="2" charset="-122"/>
                <a:ea typeface="华文细黑" panose="02010600040101010101" pitchFamily="2" charset="-122"/>
              </a:rPr>
              <a:t>3</a:t>
            </a:r>
            <a:r>
              <a:rPr lang="zh-CN" altLang="en-US" smtClean="0">
                <a:latin typeface="华文细黑" panose="02010600040101010101" pitchFamily="2" charset="-122"/>
                <a:ea typeface="华文细黑" panose="02010600040101010101" pitchFamily="2" charset="-122"/>
              </a:rPr>
              <a:t>．</a:t>
            </a:r>
            <a:r>
              <a:rPr lang="en-US" altLang="zh-CN" smtClean="0">
                <a:latin typeface="华文细黑" panose="02010600040101010101" pitchFamily="2" charset="-122"/>
                <a:ea typeface="华文细黑" panose="02010600040101010101" pitchFamily="2" charset="-122"/>
              </a:rPr>
              <a:t>1℃</a:t>
            </a:r>
            <a:r>
              <a:rPr lang="zh-CN" altLang="en-US" smtClean="0">
                <a:latin typeface="华文细黑" panose="02010600040101010101" pitchFamily="2" charset="-122"/>
                <a:ea typeface="华文细黑" panose="02010600040101010101" pitchFamily="2" charset="-122"/>
              </a:rPr>
              <a:t>。 </a:t>
            </a:r>
          </a:p>
          <a:p>
            <a:pPr lvl="1">
              <a:spcBef>
                <a:spcPct val="50000"/>
              </a:spcBef>
              <a:buClr>
                <a:schemeClr val="accent2"/>
              </a:buClr>
              <a:buSzPct val="80000"/>
              <a:buFont typeface="Wingdings" panose="05000000000000000000" pitchFamily="2" charset="2"/>
              <a:buChar char="Ø"/>
            </a:pPr>
            <a:r>
              <a:rPr lang="zh-CN" altLang="en-US" smtClean="0">
                <a:latin typeface="华文细黑" panose="02010600040101010101" pitchFamily="2" charset="-122"/>
                <a:ea typeface="华文细黑" panose="02010600040101010101" pitchFamily="2" charset="-122"/>
              </a:rPr>
              <a:t>太平洋  </a:t>
            </a:r>
            <a:r>
              <a:rPr lang="en-US" altLang="zh-CN" smtClean="0">
                <a:latin typeface="华文细黑" panose="02010600040101010101" pitchFamily="2" charset="-122"/>
                <a:ea typeface="华文细黑" panose="02010600040101010101" pitchFamily="2" charset="-122"/>
              </a:rPr>
              <a:t>19.1°</a:t>
            </a:r>
          </a:p>
          <a:p>
            <a:pPr lvl="1">
              <a:spcBef>
                <a:spcPct val="50000"/>
              </a:spcBef>
              <a:buClr>
                <a:schemeClr val="accent2"/>
              </a:buClr>
              <a:buSzPct val="80000"/>
              <a:buFont typeface="Wingdings" panose="05000000000000000000" pitchFamily="2" charset="2"/>
              <a:buChar char="Ø"/>
            </a:pPr>
            <a:r>
              <a:rPr lang="zh-CN" altLang="en-US" smtClean="0">
                <a:latin typeface="华文细黑" panose="02010600040101010101" pitchFamily="2" charset="-122"/>
                <a:ea typeface="华文细黑" panose="02010600040101010101" pitchFamily="2" charset="-122"/>
              </a:rPr>
              <a:t>大西洋 </a:t>
            </a:r>
            <a:r>
              <a:rPr lang="en-US" altLang="zh-CN" smtClean="0">
                <a:latin typeface="华文细黑" panose="02010600040101010101" pitchFamily="2" charset="-122"/>
                <a:ea typeface="华文细黑" panose="02010600040101010101" pitchFamily="2" charset="-122"/>
              </a:rPr>
              <a:t>16.9°</a:t>
            </a:r>
          </a:p>
          <a:p>
            <a:pPr lvl="1">
              <a:spcBef>
                <a:spcPct val="50000"/>
              </a:spcBef>
              <a:buClr>
                <a:schemeClr val="accent2"/>
              </a:buClr>
              <a:buSzPct val="80000"/>
              <a:buFont typeface="Wingdings" panose="05000000000000000000" pitchFamily="2" charset="2"/>
              <a:buChar char="Ø"/>
            </a:pPr>
            <a:r>
              <a:rPr lang="zh-CN" altLang="en-US" smtClean="0">
                <a:latin typeface="华文细黑" panose="02010600040101010101" pitchFamily="2" charset="-122"/>
                <a:ea typeface="华文细黑" panose="02010600040101010101" pitchFamily="2" charset="-122"/>
              </a:rPr>
              <a:t>印度洋 </a:t>
            </a:r>
            <a:r>
              <a:rPr lang="en-US" altLang="zh-CN" smtClean="0">
                <a:latin typeface="华文细黑" panose="02010600040101010101" pitchFamily="2" charset="-122"/>
                <a:ea typeface="华文细黑" panose="02010600040101010101" pitchFamily="2" charset="-122"/>
              </a:rPr>
              <a:t>17°</a:t>
            </a:r>
          </a:p>
          <a:p>
            <a:pPr eaLnBrk="1" hangingPunct="1">
              <a:lnSpc>
                <a:spcPct val="120000"/>
              </a:lnSpc>
            </a:pPr>
            <a:r>
              <a:rPr lang="zh-CN" altLang="en-US" smtClean="0">
                <a:latin typeface="华文细黑" panose="02010600040101010101" pitchFamily="2" charset="-122"/>
                <a:ea typeface="华文细黑" panose="02010600040101010101" pitchFamily="2" charset="-122"/>
              </a:rPr>
              <a:t>太阳辐射入海的光能被表层海水吸收，因此表层海水温度高于海洋内部。</a:t>
            </a:r>
            <a:endParaRPr lang="en-US" altLang="zh-CN" smtClean="0">
              <a:latin typeface="华文细黑" panose="02010600040101010101" pitchFamily="2" charset="-122"/>
              <a:ea typeface="华文细黑" panose="02010600040101010101" pitchFamily="2" charset="-122"/>
            </a:endParaRPr>
          </a:p>
          <a:p>
            <a:pPr eaLnBrk="1" hangingPunct="1">
              <a:lnSpc>
                <a:spcPct val="120000"/>
              </a:lnSpc>
            </a:pPr>
            <a:r>
              <a:rPr lang="zh-CN" altLang="en-US" smtClean="0">
                <a:latin typeface="华文细黑" panose="02010600040101010101" pitchFamily="2" charset="-122"/>
                <a:ea typeface="华文细黑" panose="02010600040101010101" pitchFamily="2" charset="-122"/>
              </a:rPr>
              <a:t>海水最高温度出现的位置，平均在</a:t>
            </a:r>
            <a:r>
              <a:rPr lang="en-US" altLang="zh-CN" smtClean="0">
                <a:latin typeface="华文细黑" panose="02010600040101010101" pitchFamily="2" charset="-122"/>
                <a:ea typeface="华文细黑" panose="02010600040101010101" pitchFamily="2" charset="-122"/>
              </a:rPr>
              <a:t>7°N</a:t>
            </a:r>
            <a:r>
              <a:rPr lang="zh-CN" altLang="en-US" smtClean="0">
                <a:latin typeface="华文细黑" panose="02010600040101010101" pitchFamily="2" charset="-122"/>
                <a:ea typeface="华文细黑" panose="02010600040101010101" pitchFamily="2" charset="-122"/>
              </a:rPr>
              <a:t>左右</a:t>
            </a:r>
          </a:p>
        </p:txBody>
      </p:sp>
      <p:sp>
        <p:nvSpPr>
          <p:cNvPr id="27651" name="矩形 1"/>
          <p:cNvSpPr>
            <a:spLocks noChangeArrowheads="1"/>
          </p:cNvSpPr>
          <p:nvPr/>
        </p:nvSpPr>
        <p:spPr bwMode="auto">
          <a:xfrm>
            <a:off x="971550" y="104616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ClrTx/>
              <a:buFontTx/>
              <a:buNone/>
            </a:pPr>
            <a:r>
              <a:rPr lang="zh-CN" altLang="en-US" sz="3200" b="1">
                <a:solidFill>
                  <a:schemeClr val="tx1"/>
                </a:solidFill>
              </a:rPr>
              <a:t>表层水温：</a:t>
            </a:r>
          </a:p>
        </p:txBody>
      </p:sp>
      <p:sp>
        <p:nvSpPr>
          <p:cNvPr id="27652" name="灯片编号占位符 5"/>
          <p:cNvSpPr txBox="1">
            <a:spLocks/>
          </p:cNvSpPr>
          <p:nvPr/>
        </p:nvSpPr>
        <p:spPr bwMode="auto">
          <a:xfrm>
            <a:off x="8459788" y="6381750"/>
            <a:ext cx="684212"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215968"/>
              </a:buClr>
              <a:buFont typeface="Wingdings" panose="05000000000000000000" pitchFamily="2" charset="2"/>
              <a:buChar char="v"/>
              <a:defRPr sz="2800">
                <a:solidFill>
                  <a:srgbClr val="254061"/>
                </a:solidFill>
                <a:latin typeface="Calibri" panose="020F0502020204030204" pitchFamily="34" charset="0"/>
                <a:ea typeface="宋体" panose="02010600030101010101" pitchFamily="2" charset="-122"/>
              </a:defRPr>
            </a:lvl1pPr>
            <a:lvl2pPr marL="742950" indent="-285750">
              <a:spcBef>
                <a:spcPct val="20000"/>
              </a:spcBef>
              <a:buClr>
                <a:srgbClr val="31859C"/>
              </a:buClr>
              <a:buFont typeface="Wingdings 2" panose="05020102010507070707" pitchFamily="18" charset="2"/>
              <a:buChar char=""/>
              <a:defRPr sz="2400">
                <a:solidFill>
                  <a:srgbClr val="254061"/>
                </a:solidFill>
                <a:latin typeface="Calibri" panose="020F0502020204030204" pitchFamily="34" charset="0"/>
                <a:ea typeface="宋体" panose="02010600030101010101" pitchFamily="2" charset="-122"/>
              </a:defRPr>
            </a:lvl2pPr>
            <a:lvl3pPr marL="1143000" indent="-228600">
              <a:spcBef>
                <a:spcPct val="20000"/>
              </a:spcBef>
              <a:buClr>
                <a:srgbClr val="31859C"/>
              </a:buClr>
              <a:buFont typeface="Wingdings" panose="05000000000000000000" pitchFamily="2" charset="2"/>
              <a:buChar char="Ø"/>
              <a:defRPr sz="2000">
                <a:solidFill>
                  <a:schemeClr val="tx1"/>
                </a:solidFill>
                <a:latin typeface="Calibri" panose="020F0502020204030204" pitchFamily="34" charset="0"/>
                <a:ea typeface="宋体" panose="02010600030101010101" pitchFamily="2" charset="-122"/>
              </a:defRPr>
            </a:lvl3pPr>
            <a:lvl4pPr marL="1600200" indent="-228600">
              <a:spcBef>
                <a:spcPct val="20000"/>
              </a:spcBef>
              <a:buClr>
                <a:srgbClr val="215968"/>
              </a:buClr>
              <a:buFont typeface="Wingdings 2" panose="05020102010507070707" pitchFamily="18" charset="2"/>
              <a:buChar char=""/>
              <a:defRPr sz="16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Tx/>
              <a:buFontTx/>
              <a:buNone/>
            </a:pPr>
            <a:fld id="{4C42B754-DE08-4813-B371-3EAC72058AE3}" type="slidenum">
              <a:rPr lang="en-US" altLang="zh-CN" sz="1800">
                <a:solidFill>
                  <a:srgbClr val="000000"/>
                </a:solidFill>
              </a:rPr>
              <a:pPr eaLnBrk="1" hangingPunct="1">
                <a:spcBef>
                  <a:spcPct val="0"/>
                </a:spcBef>
                <a:buClrTx/>
                <a:buFontTx/>
                <a:buNone/>
              </a:pPr>
              <a:t>9</a:t>
            </a:fld>
            <a:endParaRPr lang="en-US" altLang="zh-CN" sz="1800">
              <a:solidFill>
                <a:srgbClr val="000000"/>
              </a:solidFill>
            </a:endParaRPr>
          </a:p>
        </p:txBody>
      </p:sp>
      <p:pic>
        <p:nvPicPr>
          <p:cNvPr id="27653" name="音频 1">
            <a:hlinkClick r:id="" action="ppaction://media"/>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0738" y="6154738"/>
            <a:ext cx="487362"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55772">
    <p:rand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17.7"/>
</p:tagLst>
</file>

<file path=ppt/tags/tag2.xml><?xml version="1.0" encoding="utf-8"?>
<p:tagLst xmlns:a="http://schemas.openxmlformats.org/drawingml/2006/main" xmlns:r="http://schemas.openxmlformats.org/officeDocument/2006/relationships" xmlns:p="http://schemas.openxmlformats.org/presentationml/2006/main">
  <p:tag name="TIMING" val="|38.3"/>
</p:tagLst>
</file>

<file path=ppt/tags/tag3.xml><?xml version="1.0" encoding="utf-8"?>
<p:tagLst xmlns:a="http://schemas.openxmlformats.org/drawingml/2006/main" xmlns:r="http://schemas.openxmlformats.org/officeDocument/2006/relationships" xmlns:p="http://schemas.openxmlformats.org/presentationml/2006/main">
  <p:tag name="TIMING" val="|3.9"/>
</p:tagLst>
</file>

<file path=ppt/tags/tag4.xml><?xml version="1.0" encoding="utf-8"?>
<p:tagLst xmlns:a="http://schemas.openxmlformats.org/drawingml/2006/main" xmlns:r="http://schemas.openxmlformats.org/officeDocument/2006/relationships" xmlns:p="http://schemas.openxmlformats.org/presentationml/2006/main">
  <p:tag name="TIMING" val="|228.7"/>
</p:tagLst>
</file>

<file path=ppt/tags/tag5.xml><?xml version="1.0" encoding="utf-8"?>
<p:tagLst xmlns:a="http://schemas.openxmlformats.org/drawingml/2006/main" xmlns:r="http://schemas.openxmlformats.org/officeDocument/2006/relationships" xmlns:p="http://schemas.openxmlformats.org/presentationml/2006/main">
  <p:tag name="TIMING" val="|22.4|84.1"/>
</p:tagLst>
</file>

<file path=ppt/theme/theme1.xml><?xml version="1.0" encoding="utf-8"?>
<a:theme xmlns:a="http://schemas.openxmlformats.org/drawingml/2006/main" name="gps课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13789</TotalTime>
  <Words>6113</Words>
  <Application>Microsoft Office PowerPoint</Application>
  <PresentationFormat>全屏显示(4:3)</PresentationFormat>
  <Paragraphs>499</Paragraphs>
  <Slides>77</Slides>
  <Notes>31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4</vt:i4>
      </vt:variant>
      <vt:variant>
        <vt:lpstr>幻灯片标题</vt:lpstr>
      </vt:variant>
      <vt:variant>
        <vt:i4>77</vt:i4>
      </vt:variant>
    </vt:vector>
  </HeadingPairs>
  <TitlesOfParts>
    <vt:vector size="99" baseType="lpstr">
      <vt:lpstr>仿宋_GB2312</vt:lpstr>
      <vt:lpstr>黑体</vt:lpstr>
      <vt:lpstr>华文黑体</vt:lpstr>
      <vt:lpstr>华文楷体</vt:lpstr>
      <vt:lpstr>华文细黑</vt:lpstr>
      <vt:lpstr>华文新魏</vt:lpstr>
      <vt:lpstr>楷体_GB2312</vt:lpstr>
      <vt:lpstr>宋体</vt:lpstr>
      <vt:lpstr>幼圆</vt:lpstr>
      <vt:lpstr>Arial</vt:lpstr>
      <vt:lpstr>Calibri</vt:lpstr>
      <vt:lpstr>Courier New</vt:lpstr>
      <vt:lpstr>Symbol</vt:lpstr>
      <vt:lpstr>Times New Roman</vt:lpstr>
      <vt:lpstr>Webdings</vt:lpstr>
      <vt:lpstr>Wingdings</vt:lpstr>
      <vt:lpstr>Wingdings 2</vt:lpstr>
      <vt:lpstr>gps课件模板</vt:lpstr>
      <vt:lpstr>Equation</vt:lpstr>
      <vt:lpstr>Clip</vt:lpstr>
      <vt:lpstr>画笔图片</vt:lpstr>
      <vt:lpstr>文档</vt:lpstr>
      <vt:lpstr>海洋测绘</vt:lpstr>
      <vt:lpstr>第三章  海洋的水文特性</vt:lpstr>
      <vt:lpstr> </vt:lpstr>
      <vt:lpstr>第一节 海水的物理特性</vt:lpstr>
      <vt:lpstr>一、海水温度及其测量</vt:lpstr>
      <vt:lpstr>1. 海洋水温及其分布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投弃式温深仪</vt:lpstr>
      <vt:lpstr>海水温度观测规范</vt:lpstr>
      <vt:lpstr>PowerPoint 演示文稿</vt:lpstr>
      <vt:lpstr>二、盐度及其测量</vt:lpstr>
      <vt:lpstr>盐度的定义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盐度的空间分布特征</vt:lpstr>
      <vt:lpstr>盐度的空间分布特征</vt:lpstr>
      <vt:lpstr>盐度随水深变化</vt:lpstr>
      <vt:lpstr>盐度的数量特征</vt:lpstr>
      <vt:lpstr>PowerPoint 演示文稿</vt:lpstr>
      <vt:lpstr>PowerPoint 演示文稿</vt:lpstr>
      <vt:lpstr>PowerPoint 演示文稿</vt:lpstr>
      <vt:lpstr>PowerPoint 演示文稿</vt:lpstr>
      <vt:lpstr>PowerPoint 演示文稿</vt:lpstr>
      <vt:lpstr>PowerPoint 演示文稿</vt:lpstr>
      <vt:lpstr>三、海水密度及其测量</vt:lpstr>
      <vt:lpstr>PowerPoint 演示文稿</vt:lpstr>
      <vt:lpstr>PowerPoint 演示文稿</vt:lpstr>
      <vt:lpstr>密度变化</vt:lpstr>
      <vt:lpstr>密度变化</vt:lpstr>
      <vt:lpstr>2. 海水密度的测定</vt:lpstr>
      <vt:lpstr>PowerPoint 演示文稿</vt:lpstr>
      <vt:lpstr>PowerPoint 演示文稿</vt:lpstr>
      <vt:lpstr>小结：海水的性质</vt:lpstr>
      <vt:lpstr>各种性质的分层</vt:lpstr>
      <vt:lpstr>四、海水透明度、水色观测</vt:lpstr>
      <vt:lpstr>PowerPoint 演示文稿</vt:lpstr>
      <vt:lpstr>第二节 海洋的活动</vt:lpstr>
      <vt:lpstr>海洋的活动</vt:lpstr>
      <vt:lpstr>1、海流（又称洋流） </vt:lpstr>
      <vt:lpstr>风海流</vt:lpstr>
      <vt:lpstr>密度流</vt:lpstr>
      <vt:lpstr>补偿流</vt:lpstr>
      <vt:lpstr>世界表层洋流的分布</vt:lpstr>
      <vt:lpstr>世界四大渔场</vt:lpstr>
      <vt:lpstr>海流的影响</vt:lpstr>
      <vt:lpstr>2、海浪</vt:lpstr>
      <vt:lpstr>PowerPoint 演示文稿</vt:lpstr>
      <vt:lpstr>海浪的影响</vt:lpstr>
      <vt:lpstr>PowerPoint 演示文稿</vt:lpstr>
      <vt:lpstr>3、潮汐</vt:lpstr>
      <vt:lpstr>潮汐曲线</vt:lpstr>
      <vt:lpstr>大潮和小潮</vt:lpstr>
      <vt:lpstr>潮汐图片</vt:lpstr>
      <vt:lpstr>潮汐的影响</vt:lpstr>
      <vt:lpstr>4、海啸</vt:lpstr>
      <vt:lpstr>PowerPoint 演示文稿</vt:lpstr>
      <vt:lpstr>为什么讲海水的性质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GPS原理及其应用</dc:title>
  <dc:creator>zyl</dc:creator>
  <cp:lastModifiedBy>郑mouse</cp:lastModifiedBy>
  <cp:revision>407</cp:revision>
  <dcterms:created xsi:type="dcterms:W3CDTF">2014-11-02T02:07:39Z</dcterms:created>
  <dcterms:modified xsi:type="dcterms:W3CDTF">2020-09-15T13:42:00Z</dcterms:modified>
</cp:coreProperties>
</file>